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405" r:id="rId3"/>
    <p:sldId id="399" r:id="rId4"/>
    <p:sldId id="401" r:id="rId5"/>
    <p:sldId id="402" r:id="rId6"/>
    <p:sldId id="403" r:id="rId7"/>
    <p:sldId id="40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" y="7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l-PL"/>
              <a:t>Increase in the number of registered tour operator companies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Arkusz2!$C$4:$C$11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Today</c:v>
                </c:pt>
              </c:strCache>
            </c:strRef>
          </c:cat>
          <c:val>
            <c:numRef>
              <c:f>Arkusz2!$D$4:$D$11</c:f>
              <c:numCache>
                <c:formatCode>General</c:formatCode>
                <c:ptCount val="8"/>
                <c:pt idx="0">
                  <c:v>2611</c:v>
                </c:pt>
                <c:pt idx="1">
                  <c:v>2922</c:v>
                </c:pt>
                <c:pt idx="2">
                  <c:v>3103</c:v>
                </c:pt>
                <c:pt idx="3">
                  <c:v>3417</c:v>
                </c:pt>
                <c:pt idx="4">
                  <c:v>3951</c:v>
                </c:pt>
                <c:pt idx="5">
                  <c:v>4313</c:v>
                </c:pt>
                <c:pt idx="6">
                  <c:v>4848</c:v>
                </c:pt>
                <c:pt idx="7">
                  <c:v>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3-4758-93A2-4536E45CE3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8908536"/>
        <c:axId val="1312020224"/>
      </c:barChart>
      <c:catAx>
        <c:axId val="41890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2020224"/>
        <c:crosses val="autoZero"/>
        <c:auto val="1"/>
        <c:lblAlgn val="ctr"/>
        <c:lblOffset val="100"/>
        <c:noMultiLvlLbl val="0"/>
      </c:catAx>
      <c:valAx>
        <c:axId val="131202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90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1672-D1D2-4A31-B502-5F8457EFBA20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2F6A-A391-4278-8244-C85863F0F9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5188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8DB7-3AB9-489E-9F40-D7AAECE95B46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80FB5-4A63-4127-9F26-9064DB6B3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94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50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88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1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35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98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2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73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4610-F227-4166-8338-B639495244A1}" type="datetimeFigureOut">
              <a:rPr lang="pl-PL" smtClean="0"/>
              <a:t>20.08.2025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85BA-3C96-4A8F-950E-6645AD0BDB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0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an.jakubaszek@przezmorze.p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n.jakubaszek@przezmorze.p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B79FC-DC1B-A8D3-8E1F-9E10A9023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4942D16-5133-1BFB-E79A-05E7BD8FD242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302BA64-4B40-2D22-0D82-5E197537EE9B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 - The most exciting emerging market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356DFE9-E877-CD20-E4B7-17067565E672}"/>
              </a:ext>
            </a:extLst>
          </p:cNvPr>
          <p:cNvSpPr txBox="1"/>
          <p:nvPr/>
        </p:nvSpPr>
        <p:spPr>
          <a:xfrm>
            <a:off x="402051" y="5125634"/>
            <a:ext cx="5125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Jakubaszek</a:t>
            </a: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jan.jakubaszek@przezmorze.pl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+48 502-205-208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6F8147C-B7EC-F6D1-4A5F-56919645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67" y="1600774"/>
            <a:ext cx="1431676" cy="14316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06EBA6C-8466-97AC-9AD7-9D8D04915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80" y="1801969"/>
            <a:ext cx="2102833" cy="10648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D66D4C2-7C11-A548-E346-0FDFA2401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698" y="3462404"/>
            <a:ext cx="3992645" cy="1362218"/>
          </a:xfrm>
          <a:prstGeom prst="rect">
            <a:avLst/>
          </a:prstGeom>
        </p:spPr>
      </p:pic>
      <p:pic>
        <p:nvPicPr>
          <p:cNvPr id="1032" name="Picture 8" descr="The Nordic Tourism Collective | One Planet network">
            <a:extLst>
              <a:ext uri="{FF2B5EF4-FFF2-40B4-BE49-F238E27FC236}">
                <a16:creationId xmlns:a16="http://schemas.microsoft.com/office/drawing/2014/main" id="{BC7AE2E8-7AF2-2F03-65F6-EC694F60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30" y="4894300"/>
            <a:ext cx="4097213" cy="16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2AF0C4-7C95-2D53-4B35-48FD140FB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051" y="1801969"/>
            <a:ext cx="5125762" cy="30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4D34E-E8CB-A0DE-78ED-3A3951A16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34FB434-E9BA-D933-CC6C-E4177255E33D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A491370-EF6B-B296-63FE-33960105B54C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</a:t>
            </a: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pl-P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20th place in the global ranking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6A2718-D644-53DC-E4CB-2B534E4D509A}"/>
              </a:ext>
            </a:extLst>
          </p:cNvPr>
          <p:cNvSpPr txBox="1"/>
          <p:nvPr/>
        </p:nvSpPr>
        <p:spPr>
          <a:xfrm>
            <a:off x="338866" y="1301119"/>
            <a:ext cx="11268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IMF, Poland's GDP will increase to $0.98 trillion from $0.91 trillion in 2025, allowing it to overtake Switzerland and jump to 20th place in the global ranking.</a:t>
            </a:r>
          </a:p>
        </p:txBody>
      </p:sp>
      <p:pic>
        <p:nvPicPr>
          <p:cNvPr id="1030" name="Picture 6" descr="Może być zdjęciem przedstawiającym ‎mapa i ‎tekst „‎Poland's economy surpasses that of all the green countries combined Estonia Population GDP per capita Latvia 38.1M 26.8k$ 77M 13.3k$ Lithuania Belarus $979B Poland $927B Ukarine Moldova Maldova سمه Romania Source: IMF Bulgaria WM THE THEWORLD IN MAPS‎”‎‎">
            <a:extLst>
              <a:ext uri="{FF2B5EF4-FFF2-40B4-BE49-F238E27FC236}">
                <a16:creationId xmlns:a16="http://schemas.microsoft.com/office/drawing/2014/main" id="{9D74E754-52F1-7C31-DF03-AA93643C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7" y="2232212"/>
            <a:ext cx="3514810" cy="43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35D250E-D489-D503-707B-D16623533C5F}"/>
              </a:ext>
            </a:extLst>
          </p:cNvPr>
          <p:cNvSpPr txBox="1"/>
          <p:nvPr/>
        </p:nvSpPr>
        <p:spPr>
          <a:xfrm>
            <a:off x="5483711" y="2598487"/>
            <a:ext cx="6123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GDP in </a:t>
            </a:r>
            <a:r>
              <a:rPr lang="pl-PL" sz="2400" b="1" dirty="0" err="1"/>
              <a:t>current</a:t>
            </a:r>
            <a:r>
              <a:rPr lang="pl-PL" sz="2400" b="1" dirty="0"/>
              <a:t> </a:t>
            </a:r>
            <a:r>
              <a:rPr lang="pl-PL" sz="2400" b="1" dirty="0" err="1"/>
              <a:t>prices</a:t>
            </a:r>
            <a:r>
              <a:rPr lang="pl-PL" sz="2400" b="1" dirty="0"/>
              <a:t> in b US </a:t>
            </a:r>
            <a:r>
              <a:rPr lang="pl-PL" sz="2400" b="1" dirty="0" err="1"/>
              <a:t>dolars</a:t>
            </a:r>
            <a:endParaRPr lang="pl-PL" sz="2400" b="1" dirty="0"/>
          </a:p>
          <a:p>
            <a:r>
              <a:rPr lang="pl-PL" sz="2400" b="1" dirty="0"/>
              <a:t>2005 – 225 b USD</a:t>
            </a:r>
          </a:p>
          <a:p>
            <a:r>
              <a:rPr lang="pl-PL" sz="2400" b="1" dirty="0"/>
              <a:t>2024 – 910 b USD</a:t>
            </a:r>
          </a:p>
          <a:p>
            <a:endParaRPr lang="pl-PL" sz="2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427DDB-8761-B52E-7E0A-3231E4C21B57}"/>
              </a:ext>
            </a:extLst>
          </p:cNvPr>
          <p:cNvSpPr txBox="1"/>
          <p:nvPr/>
        </p:nvSpPr>
        <p:spPr>
          <a:xfrm>
            <a:off x="5483711" y="4291635"/>
            <a:ext cx="61237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37+ </a:t>
            </a:r>
            <a:r>
              <a:rPr lang="pl-PL" sz="2400" b="1" dirty="0" err="1"/>
              <a:t>million</a:t>
            </a:r>
            <a:r>
              <a:rPr lang="pl-PL" sz="2400" b="1" dirty="0"/>
              <a:t> </a:t>
            </a:r>
            <a:r>
              <a:rPr lang="pl-PL" sz="2400" b="1" dirty="0" err="1"/>
              <a:t>citizens</a:t>
            </a:r>
            <a:endParaRPr lang="pl-PL" sz="2400" b="1" dirty="0"/>
          </a:p>
          <a:p>
            <a:r>
              <a:rPr lang="en-US" sz="2400" b="1" dirty="0"/>
              <a:t>2.6</a:t>
            </a:r>
            <a:r>
              <a:rPr lang="pl-PL" sz="2400" b="1" dirty="0"/>
              <a:t>% </a:t>
            </a:r>
            <a:r>
              <a:rPr lang="en-US" sz="2400" b="1" dirty="0"/>
              <a:t>unemployment rate </a:t>
            </a:r>
            <a:endParaRPr lang="pl-PL" sz="2400" b="1" dirty="0"/>
          </a:p>
          <a:p>
            <a:r>
              <a:rPr lang="en-US" sz="2000" b="1" dirty="0"/>
              <a:t>According to Eurostat, the unemployment rate in Poland in February 2025 was 2.6 percent</a:t>
            </a:r>
            <a:r>
              <a:rPr lang="pl-PL" sz="2000" b="1" dirty="0"/>
              <a:t> </a:t>
            </a:r>
            <a:r>
              <a:rPr lang="en-US" sz="2000" b="1" dirty="0"/>
              <a:t>and was the lowest in the EU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83586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14BE9-BD4A-C19E-AD7F-5CC9772C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49AAF50-6F23-CFC2-BFF8-FBF729BC37E1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602C634-2BAE-CAAB-085E-223AE4F9A16D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</a:t>
            </a: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pl-P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</a:t>
            </a:r>
            <a:r>
              <a:rPr lang="pl-PL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741D78-0263-3716-72CB-98F465B49D51}"/>
              </a:ext>
            </a:extLst>
          </p:cNvPr>
          <p:cNvSpPr txBox="1"/>
          <p:nvPr/>
        </p:nvSpPr>
        <p:spPr>
          <a:xfrm>
            <a:off x="642044" y="1417232"/>
            <a:ext cx="10907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monthly salary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2004 increased by approximately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257%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purchasing power, our average salary has increased by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the last 20 years.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F643A6-0BFC-B40F-3665-429A4D3E6C60}"/>
              </a:ext>
            </a:extLst>
          </p:cNvPr>
          <p:cNvSpPr txBox="1"/>
          <p:nvPr/>
        </p:nvSpPr>
        <p:spPr>
          <a:xfrm>
            <a:off x="7779655" y="2746730"/>
            <a:ext cx="4140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real increase in average wages in 2024 was record</a:t>
            </a:r>
            <a:r>
              <a:rPr lang="pl-PL" sz="2400" b="1" dirty="0"/>
              <a:t>: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9,5% </a:t>
            </a:r>
            <a:r>
              <a:rPr lang="pl-PL" sz="2400" b="1" dirty="0"/>
              <a:t>(</a:t>
            </a:r>
            <a:r>
              <a:rPr lang="en-US" sz="2400" b="1" dirty="0"/>
              <a:t>after taking into account inflation</a:t>
            </a:r>
            <a:r>
              <a:rPr lang="pl-PL" sz="2400" b="1" dirty="0"/>
              <a:t>)</a:t>
            </a:r>
          </a:p>
          <a:p>
            <a:endParaRPr lang="pl-PL" sz="2400" b="1" dirty="0"/>
          </a:p>
          <a:p>
            <a:r>
              <a:rPr lang="en-US" sz="2400" b="1" dirty="0"/>
              <a:t>Over the last 5 years, the average salary in Poland has increased by </a:t>
            </a:r>
            <a:r>
              <a:rPr lang="pl-PL" sz="2400" b="1" dirty="0">
                <a:solidFill>
                  <a:srgbClr val="FF0000"/>
                </a:solidFill>
              </a:rPr>
              <a:t>66%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rzeciętne miesięczne wynagrodzenie w gospodarce narodowej na przestrzeni lat w Polsce do 2024">
            <a:extLst>
              <a:ext uri="{FF2B5EF4-FFF2-40B4-BE49-F238E27FC236}">
                <a16:creationId xmlns:a16="http://schemas.microsoft.com/office/drawing/2014/main" id="{DC8AB03C-7961-2073-9BF5-32BF95E00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1"/>
          <a:stretch>
            <a:fillRect/>
          </a:stretch>
        </p:blipFill>
        <p:spPr bwMode="auto">
          <a:xfrm>
            <a:off x="43542" y="3175806"/>
            <a:ext cx="7194723" cy="33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AEF9FE7-DE23-C9DF-C3F6-5C83ECBD3EAD}"/>
              </a:ext>
            </a:extLst>
          </p:cNvPr>
          <p:cNvSpPr txBox="1"/>
          <p:nvPr/>
        </p:nvSpPr>
        <p:spPr>
          <a:xfrm>
            <a:off x="1128007" y="2859116"/>
            <a:ext cx="6161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Average monthly salary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188260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66D3E-F81A-4E40-F4E9-CBD06997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46F3F58-4EC2-3635-6ADE-5FA861543767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45075EC-8C63-38A9-0483-25A03ED6D3CD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tour operator market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041EE4-3D5F-3998-E102-C99BCF183879}"/>
              </a:ext>
            </a:extLst>
          </p:cNvPr>
          <p:cNvSpPr txBox="1"/>
          <p:nvPr/>
        </p:nvSpPr>
        <p:spPr>
          <a:xfrm>
            <a:off x="230011" y="1460773"/>
            <a:ext cx="11853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2025, we will exceed 10 million tourists using organized trips provided by tour operators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0D007B-AF14-5DF5-4AC4-54DE66891DA5}"/>
              </a:ext>
            </a:extLst>
          </p:cNvPr>
          <p:cNvSpPr txBox="1"/>
          <p:nvPr/>
        </p:nvSpPr>
        <p:spPr>
          <a:xfrm>
            <a:off x="7620148" y="2684842"/>
            <a:ext cx="425979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58% </a:t>
            </a:r>
            <a:r>
              <a:rPr lang="pl-PL" sz="2400" b="1" dirty="0"/>
              <a:t>- </a:t>
            </a:r>
            <a:r>
              <a:rPr lang="en-US" sz="2400" b="1" dirty="0" err="1"/>
              <a:t>charte</a:t>
            </a:r>
            <a:r>
              <a:rPr lang="pl-PL" sz="2400" b="1" dirty="0"/>
              <a:t>r</a:t>
            </a:r>
          </a:p>
          <a:p>
            <a:endParaRPr lang="pl-PL" sz="2400" b="1" dirty="0"/>
          </a:p>
          <a:p>
            <a:r>
              <a:rPr lang="en-US" sz="2400" b="1" dirty="0"/>
              <a:t>4% </a:t>
            </a:r>
            <a:r>
              <a:rPr lang="pl-PL" sz="2400" b="1" dirty="0"/>
              <a:t>- </a:t>
            </a:r>
            <a:r>
              <a:rPr lang="en-US" sz="2400" b="1" dirty="0"/>
              <a:t>non-European countries</a:t>
            </a:r>
            <a:endParaRPr lang="pl-PL" sz="2400" b="1" dirty="0"/>
          </a:p>
          <a:p>
            <a:endParaRPr lang="pl-PL" sz="2400" b="1" dirty="0"/>
          </a:p>
          <a:p>
            <a:r>
              <a:rPr lang="pl-PL" sz="2400" b="1" dirty="0"/>
              <a:t>3</a:t>
            </a:r>
            <a:r>
              <a:rPr lang="en-US" sz="2400" b="1" dirty="0"/>
              <a:t>8% </a:t>
            </a:r>
            <a:r>
              <a:rPr lang="pl-PL" sz="2400" b="1" dirty="0"/>
              <a:t>(</a:t>
            </a:r>
            <a:r>
              <a:rPr lang="pl-PL" sz="2400" b="1" dirty="0" err="1"/>
              <a:t>around</a:t>
            </a:r>
            <a:r>
              <a:rPr lang="pl-PL" sz="2400" b="1" dirty="0"/>
              <a:t> 4 mln </a:t>
            </a:r>
            <a:r>
              <a:rPr lang="pl-PL" sz="2400" b="1" dirty="0" err="1"/>
              <a:t>tours</a:t>
            </a:r>
            <a:r>
              <a:rPr lang="pl-PL" sz="2400" b="1" dirty="0"/>
              <a:t> 2025)</a:t>
            </a:r>
          </a:p>
          <a:p>
            <a:r>
              <a:rPr lang="en-US" sz="2400" b="1" dirty="0"/>
              <a:t>Poland and European countries </a:t>
            </a:r>
            <a:r>
              <a:rPr lang="en-US" sz="2000" b="1" dirty="0"/>
              <a:t>using a means of transport other than charter flights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21D24C2-02E4-F146-FF78-4BDD1CA6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" y="2278744"/>
            <a:ext cx="7589710" cy="420410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6210587-2571-732D-0C2F-CD8F549478E5}"/>
              </a:ext>
            </a:extLst>
          </p:cNvPr>
          <p:cNvSpPr txBox="1"/>
          <p:nvPr/>
        </p:nvSpPr>
        <p:spPr>
          <a:xfrm>
            <a:off x="675063" y="3236387"/>
            <a:ext cx="6727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8 mln                    6,5 mln                 7,8 mln                  9 mln              Q1 Q2  5 mln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9495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E6E90-6AC3-A40C-3CCA-0520B1FD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346DD5E-9996-7BE9-894B-E09A9AA655BB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4A593E5-DBCD-368C-8328-0515FA26DDE4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tour operator market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19D1E34-9716-9EA5-C500-B6F32EF41E9C}"/>
              </a:ext>
            </a:extLst>
          </p:cNvPr>
          <p:cNvGraphicFramePr>
            <a:graphicFrameLocks/>
          </p:cNvGraphicFramePr>
          <p:nvPr/>
        </p:nvGraphicFramePr>
        <p:xfrm>
          <a:off x="2081604" y="2353237"/>
          <a:ext cx="7842325" cy="421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9D46A8CC-D18C-0E7A-74EF-53BD0CB0FFE5}"/>
              </a:ext>
            </a:extLst>
          </p:cNvPr>
          <p:cNvSpPr txBox="1"/>
          <p:nvPr/>
        </p:nvSpPr>
        <p:spPr>
          <a:xfrm>
            <a:off x="1701053" y="1301119"/>
            <a:ext cx="9540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Currently, we have over 5,300 registered tour operators with active insurance coverage in Poland. This number is constantly growing.</a:t>
            </a:r>
          </a:p>
        </p:txBody>
      </p:sp>
    </p:spTree>
    <p:extLst>
      <p:ext uri="{BB962C8B-B14F-4D97-AF65-F5344CB8AC3E}">
        <p14:creationId xmlns:p14="http://schemas.microsoft.com/office/powerpoint/2010/main" val="254114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EAC1F-A6E5-4854-7B42-2BD95FF9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156DA81-4A0C-E4DF-7712-89ED76FB2B3E}"/>
              </a:ext>
            </a:extLst>
          </p:cNvPr>
          <p:cNvSpPr/>
          <p:nvPr/>
        </p:nvSpPr>
        <p:spPr>
          <a:xfrm>
            <a:off x="0" y="6180268"/>
            <a:ext cx="12192000" cy="677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084FDB1-45C3-7A84-1A06-C7AF3EBAC9CB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Przezmorze</a:t>
            </a:r>
            <a:r>
              <a:rPr lang="pl-P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4A39F7-B8D0-CB5A-CFEC-D8BB17A05189}"/>
              </a:ext>
            </a:extLst>
          </p:cNvPr>
          <p:cNvSpPr txBox="1"/>
          <p:nvPr/>
        </p:nvSpPr>
        <p:spPr>
          <a:xfrm>
            <a:off x="252805" y="1301119"/>
            <a:ext cx="109889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Przezmorze.pl is a leading wholesale supplier in the Polish tour operator market, specializing in ferry and hotel packages to Scandinavia. </a:t>
            </a:r>
            <a:endParaRPr lang="pl-PL" sz="2400" b="1" dirty="0"/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/>
              <a:t>Powered by a proprietary B2B platform, the company streamlines calculations, bookings, execution, and settlements. Tour operators can access ready-made packages that combine services from multiple providers or create and price their own tailor-made programs. </a:t>
            </a:r>
            <a:endParaRPr lang="pl-PL" sz="2400" b="1" dirty="0"/>
          </a:p>
          <a:p>
            <a:endParaRPr lang="pl-PL" sz="2400" b="1" dirty="0"/>
          </a:p>
          <a:p>
            <a:r>
              <a:rPr lang="en-US" sz="2400" b="1" dirty="0"/>
              <a:t>Przezmorze.pl is continuously seeking new suppliers to expand and diversify its offer.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D76E784-5B54-42FF-D395-4D974A26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5810" y="5069682"/>
            <a:ext cx="1431676" cy="143167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C327387-06BB-7336-1923-9741A7C11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3" y="5270877"/>
            <a:ext cx="2102833" cy="10648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61F8B11-82FC-F432-4837-B19DDF981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14" y="5371067"/>
            <a:ext cx="3844523" cy="82890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880ADA8-EC82-A614-9C2C-96B69562E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89" y="5353291"/>
            <a:ext cx="2880136" cy="8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56E8A-AD1E-D126-16D3-29AA773BC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BAC756A-0F7D-5918-7D72-6B021FF5E092}"/>
              </a:ext>
            </a:extLst>
          </p:cNvPr>
          <p:cNvSpPr/>
          <p:nvPr/>
        </p:nvSpPr>
        <p:spPr>
          <a:xfrm>
            <a:off x="0" y="5849257"/>
            <a:ext cx="12192000" cy="10087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Jakubaszek</a:t>
            </a:r>
          </a:p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jan.jakubaszek@przezmorze.pl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7CB61C-B3DB-BE69-C0DD-A4BF17B9A6CE}"/>
              </a:ext>
            </a:extLst>
          </p:cNvPr>
          <p:cNvSpPr txBox="1">
            <a:spLocks/>
          </p:cNvSpPr>
          <p:nvPr/>
        </p:nvSpPr>
        <p:spPr>
          <a:xfrm>
            <a:off x="169323" y="336658"/>
            <a:ext cx="10716980" cy="7917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Przezmorze</a:t>
            </a:r>
            <a:r>
              <a:rPr lang="pl-P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B2B </a:t>
            </a:r>
            <a:r>
              <a:rPr lang="pl-PL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wholesaler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6FAFFD3-DFDB-6597-D8F3-EBFB9ADDB57D}"/>
              </a:ext>
            </a:extLst>
          </p:cNvPr>
          <p:cNvSpPr txBox="1">
            <a:spLocks/>
          </p:cNvSpPr>
          <p:nvPr/>
        </p:nvSpPr>
        <p:spPr>
          <a:xfrm>
            <a:off x="127326" y="1700094"/>
            <a:ext cx="11912138" cy="1666009"/>
          </a:xfrm>
          <a:prstGeom prst="rect">
            <a:avLst/>
          </a:prstGeom>
        </p:spPr>
        <p:txBody>
          <a:bodyPr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00" b="1" i="1" dirty="0" err="1"/>
              <a:t>Results</a:t>
            </a:r>
            <a:r>
              <a:rPr lang="pl-PL" sz="4800" b="1" i="1" dirty="0"/>
              <a:t>      2023	 	2024		 2025</a:t>
            </a:r>
            <a:r>
              <a:rPr lang="pl-PL" sz="4800" b="1" i="1" dirty="0">
                <a:solidFill>
                  <a:srgbClr val="FFFFFF"/>
                </a:solidFill>
              </a:rPr>
              <a:t>		  </a:t>
            </a:r>
            <a:r>
              <a:rPr lang="pl-PL" sz="4800" b="1" i="1" dirty="0">
                <a:solidFill>
                  <a:srgbClr val="FF0000"/>
                </a:solidFill>
              </a:rPr>
              <a:t>2026</a:t>
            </a:r>
            <a:br>
              <a:rPr lang="pl-PL" sz="4800" b="1" i="1" dirty="0">
                <a:solidFill>
                  <a:srgbClr val="FFFFFF"/>
                </a:solidFill>
              </a:rPr>
            </a:br>
            <a:r>
              <a:rPr lang="pl-PL" sz="4800" b="1" i="1" dirty="0">
                <a:solidFill>
                  <a:srgbClr val="FFFFFF"/>
                </a:solidFill>
              </a:rPr>
              <a:t>	</a:t>
            </a:r>
            <a:endParaRPr lang="pl" sz="4800" b="1" i="1" dirty="0">
              <a:solidFill>
                <a:srgbClr val="FFFFFF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8B51D27F-177B-9952-F6DC-FB5C20E7AFE0}"/>
              </a:ext>
            </a:extLst>
          </p:cNvPr>
          <p:cNvSpPr txBox="1">
            <a:spLocks/>
          </p:cNvSpPr>
          <p:nvPr/>
        </p:nvSpPr>
        <p:spPr>
          <a:xfrm>
            <a:off x="4630566" y="6104717"/>
            <a:ext cx="5228012" cy="51815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Your</a:t>
            </a:r>
            <a:r>
              <a:rPr lang="pl-PL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partner on the </a:t>
            </a:r>
            <a:r>
              <a:rPr lang="pl-PL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P</a:t>
            </a:r>
            <a:r>
              <a:rPr lang="en-US" dirty="0" err="1">
                <a:solidFill>
                  <a:srgbClr val="FFFFFF"/>
                </a:solidFill>
                <a:latin typeface="Franklin Gothic Medium Cond" panose="020B0606030402020204" pitchFamily="34" charset="0"/>
              </a:rPr>
              <a:t>olish</a:t>
            </a:r>
            <a:r>
              <a:rPr lang="en-US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 market</a:t>
            </a:r>
            <a:endParaRPr lang="pl" dirty="0">
              <a:solidFill>
                <a:srgbClr val="FFFFF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B4FEBF1-17EA-A9EC-60AB-F16969563B80}"/>
              </a:ext>
            </a:extLst>
          </p:cNvPr>
          <p:cNvSpPr txBox="1">
            <a:spLocks/>
          </p:cNvSpPr>
          <p:nvPr/>
        </p:nvSpPr>
        <p:spPr>
          <a:xfrm>
            <a:off x="127327" y="2619828"/>
            <a:ext cx="11912137" cy="248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r>
              <a:rPr lang="pl" sz="2400" b="1" i="1" dirty="0">
                <a:solidFill>
                  <a:schemeClr val="tx1"/>
                </a:solidFill>
              </a:rPr>
              <a:t>Groups	224	416	700	</a:t>
            </a:r>
            <a:r>
              <a:rPr lang="pl" sz="2400" b="1" i="1" dirty="0">
                <a:solidFill>
                  <a:srgbClr val="FF0000"/>
                </a:solidFill>
              </a:rPr>
              <a:t>1000+</a:t>
            </a: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endParaRPr lang="pl" sz="2400" b="1" i="1" dirty="0">
              <a:solidFill>
                <a:schemeClr val="tx1"/>
              </a:solidFill>
            </a:endParaRP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r>
              <a:rPr lang="pl" sz="2400" b="1" i="1" dirty="0">
                <a:solidFill>
                  <a:schemeClr val="tx1"/>
                </a:solidFill>
              </a:rPr>
              <a:t>Tourists	11 000	20 500	33 000	</a:t>
            </a:r>
            <a:r>
              <a:rPr lang="pl" sz="2400" b="1" i="1" dirty="0">
                <a:solidFill>
                  <a:srgbClr val="FF0000"/>
                </a:solidFill>
              </a:rPr>
              <a:t>45 000+</a:t>
            </a: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endParaRPr lang="pl" sz="2400" b="1" i="1" dirty="0">
              <a:solidFill>
                <a:schemeClr val="tx1"/>
              </a:solidFill>
            </a:endParaRP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r>
              <a:rPr lang="pl" sz="2400" b="1" i="1" dirty="0">
                <a:solidFill>
                  <a:schemeClr val="tx1"/>
                </a:solidFill>
              </a:rPr>
              <a:t>Pax/nights	45 000	75 000	130 000	</a:t>
            </a:r>
            <a:r>
              <a:rPr lang="pl" sz="2400" b="1" i="1" dirty="0">
                <a:solidFill>
                  <a:srgbClr val="FF0000"/>
                </a:solidFill>
              </a:rPr>
              <a:t>180 000+</a:t>
            </a: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endParaRPr lang="pl" sz="2400" b="1" i="1" dirty="0">
              <a:solidFill>
                <a:schemeClr val="tx1"/>
              </a:solidFill>
            </a:endParaRPr>
          </a:p>
          <a:p>
            <a:pPr>
              <a:tabLst>
                <a:tab pos="2062163" algn="l"/>
                <a:tab pos="4665663" algn="l"/>
                <a:tab pos="7621588" algn="l"/>
                <a:tab pos="10406063" algn="l"/>
              </a:tabLst>
            </a:pPr>
            <a:r>
              <a:rPr lang="pl" sz="2400" b="1" i="1" dirty="0">
                <a:solidFill>
                  <a:schemeClr val="tx1"/>
                </a:solidFill>
              </a:rPr>
              <a:t>Turnover	3,1 M eur	4,45 M eur	8 M eur	</a:t>
            </a:r>
            <a:r>
              <a:rPr lang="pl" sz="2400" b="1" i="1" dirty="0">
                <a:solidFill>
                  <a:srgbClr val="FF0000"/>
                </a:solidFill>
              </a:rPr>
              <a:t>12 M eur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8EB5C3B-95A5-8999-62CE-ECB263D12DDE}"/>
              </a:ext>
            </a:extLst>
          </p:cNvPr>
          <p:cNvSpPr txBox="1">
            <a:spLocks/>
          </p:cNvSpPr>
          <p:nvPr/>
        </p:nvSpPr>
        <p:spPr>
          <a:xfrm>
            <a:off x="7408026" y="1498509"/>
            <a:ext cx="2120437" cy="273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1200" i="1" dirty="0">
              <a:solidFill>
                <a:srgbClr val="FFFFFF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3C35824E-C30D-506B-0D2E-086A1A1AE9AC}"/>
              </a:ext>
            </a:extLst>
          </p:cNvPr>
          <p:cNvSpPr txBox="1">
            <a:spLocks/>
          </p:cNvSpPr>
          <p:nvPr/>
        </p:nvSpPr>
        <p:spPr>
          <a:xfrm>
            <a:off x="11216004" y="1645514"/>
            <a:ext cx="715933" cy="273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1600" i="1" dirty="0">
                <a:solidFill>
                  <a:srgbClr val="FF0000"/>
                </a:solidFill>
              </a:rPr>
              <a:t>Goals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68E1B5D-796F-F659-8A08-B6E1E7E6F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30" y="5959306"/>
            <a:ext cx="852252" cy="85225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AAACAFD-D139-22F5-6CAB-BF0BD234E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88" y="6047667"/>
            <a:ext cx="1428966" cy="7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9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37372</TotalTime>
  <Words>464</Words>
  <Application>Microsoft Office PowerPoint</Application>
  <PresentationFormat>Panoramiczny</PresentationFormat>
  <Paragraphs>51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Medium Cond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Jak</dc:creator>
  <cp:lastModifiedBy>Jan Jakubaszek</cp:lastModifiedBy>
  <cp:revision>163</cp:revision>
  <dcterms:created xsi:type="dcterms:W3CDTF">2018-11-19T08:00:34Z</dcterms:created>
  <dcterms:modified xsi:type="dcterms:W3CDTF">2025-08-21T09:14:14Z</dcterms:modified>
</cp:coreProperties>
</file>