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35" r:id="rId6"/>
    <p:sldId id="334" r:id="rId7"/>
    <p:sldId id="337" r:id="rId8"/>
    <p:sldId id="338" r:id="rId9"/>
    <p:sldId id="336" r:id="rId10"/>
    <p:sldId id="339" r:id="rId11"/>
    <p:sldId id="340" r:id="rId12"/>
    <p:sldId id="330" r:id="rId13"/>
    <p:sldId id="331" r:id="rId14"/>
    <p:sldId id="327" r:id="rId15"/>
    <p:sldId id="342" r:id="rId16"/>
    <p:sldId id="341" r:id="rId17"/>
    <p:sldId id="33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lvia Striani" initials="SS" lastIdx="1" clrIdx="0">
    <p:extLst>
      <p:ext uri="{19B8F6BF-5375-455C-9EA6-DF929625EA0E}">
        <p15:presenceInfo xmlns:p15="http://schemas.microsoft.com/office/powerpoint/2012/main" userId="Silvia Stria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2F2F2"/>
    <a:srgbClr val="2A3672"/>
    <a:srgbClr val="0D1131"/>
    <a:srgbClr val="E6E7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68F782-EF02-440A-9AE4-C142DADB81BE}" v="2054" dt="2022-10-28T13:45:18.1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71"/>
  </p:normalViewPr>
  <p:slideViewPr>
    <p:cSldViewPr snapToGrid="0">
      <p:cViewPr varScale="1">
        <p:scale>
          <a:sx n="129" d="100"/>
          <a:sy n="129" d="100"/>
        </p:scale>
        <p:origin x="1426" y="12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690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76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97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016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592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946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99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82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639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44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167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C8B3-180E-4AC1-AFFA-1E0A0983D88D}" type="datetimeFigureOut">
              <a:rPr lang="en-GB" smtClean="0"/>
              <a:t>31/10/2022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D9D40-9169-4403-A5FE-C19972516D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78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2961D1-C81F-4A92-B662-5575564AAD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Taking stock and looking beyond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1436A4C-37AB-4875-AB82-9A33179B97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95248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750595" cy="596339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The re-emergence of inflation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(% change in consumer price inflation)</a:t>
            </a:r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DF5F85-605A-3AAB-1507-08EDA5C3AC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03" y="596339"/>
            <a:ext cx="8431130" cy="54990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D5801BA-F35F-CF4A-684C-4A344B882A40}"/>
              </a:ext>
            </a:extLst>
          </p:cNvPr>
          <p:cNvSpPr txBox="1"/>
          <p:nvPr/>
        </p:nvSpPr>
        <p:spPr>
          <a:xfrm>
            <a:off x="591467" y="651095"/>
            <a:ext cx="3328540" cy="1107996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Energy costs have grabbed headlines, but rising food prices are equally troubling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9B7A82-94D3-C906-0B34-97F56DD1F894}"/>
              </a:ext>
            </a:extLst>
          </p:cNvPr>
          <p:cNvSpPr txBox="1"/>
          <p:nvPr/>
        </p:nvSpPr>
        <p:spPr>
          <a:xfrm>
            <a:off x="4675240" y="651095"/>
            <a:ext cx="3483179" cy="144655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 average cost of air tickets in Europe in July 2022 was 15% higher in real terms than was the case in July 2019</a:t>
            </a:r>
          </a:p>
        </p:txBody>
      </p:sp>
    </p:spTree>
    <p:extLst>
      <p:ext uri="{BB962C8B-B14F-4D97-AF65-F5344CB8AC3E}">
        <p14:creationId xmlns:p14="http://schemas.microsoft.com/office/powerpoint/2010/main" val="198057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750595" cy="640143"/>
          </a:xfrm>
        </p:spPr>
        <p:txBody>
          <a:bodyPr>
            <a:normAutofit/>
          </a:bodyPr>
          <a:lstStyle/>
          <a:p>
            <a:pPr algn="l"/>
            <a:r>
              <a:rPr lang="en-GB" sz="3200" dirty="0">
                <a:solidFill>
                  <a:srgbClr val="F2F2F2"/>
                </a:solidFill>
                <a:latin typeface="Arial Narrow" panose="020B0606020202030204" pitchFamily="34" charset="0"/>
              </a:rPr>
              <a:t>US$ exchange rates – good news and bad news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507E631-05BD-F282-E170-F65211780A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862" y="640143"/>
            <a:ext cx="8404092" cy="548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7586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750595" cy="640143"/>
          </a:xfrm>
        </p:spPr>
        <p:txBody>
          <a:bodyPr>
            <a:normAutofit/>
          </a:bodyPr>
          <a:lstStyle/>
          <a:p>
            <a:pPr algn="l"/>
            <a:r>
              <a:rPr lang="en-GB" sz="3200" dirty="0">
                <a:solidFill>
                  <a:srgbClr val="F2F2F2"/>
                </a:solidFill>
                <a:latin typeface="Arial Narrow" panose="020B0606020202030204" pitchFamily="34" charset="0"/>
              </a:rPr>
              <a:t>Consumer confidence</a:t>
            </a:r>
            <a:r>
              <a:rPr lang="en-GB" sz="1800" dirty="0">
                <a:solidFill>
                  <a:srgbClr val="F2F2F2"/>
                </a:solidFill>
                <a:latin typeface="Arial Narrow" panose="020B0606020202030204" pitchFamily="34" charset="0"/>
              </a:rPr>
              <a:t> (long-term average = 100)</a:t>
            </a:r>
            <a:r>
              <a:rPr lang="en-GB" sz="3200" dirty="0">
                <a:solidFill>
                  <a:srgbClr val="F2F2F2"/>
                </a:solidFill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174FF13-47C6-96F3-548F-AA08AC3EF5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049" y="596823"/>
            <a:ext cx="8520881" cy="5557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2832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750595" cy="640143"/>
          </a:xfrm>
        </p:spPr>
        <p:txBody>
          <a:bodyPr>
            <a:normAutofit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Perceived barriers to long-haul travel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B0A97C2-EB2C-3F4F-2ED7-B34BBF2804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69" y="640143"/>
            <a:ext cx="8469693" cy="552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288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548" y="104518"/>
            <a:ext cx="8750595" cy="585389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Covid-19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31DAD-5ADF-4CC8-8E1A-1CEF1AEFB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929" y="789880"/>
            <a:ext cx="8852781" cy="5687575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We can say with a good deal of confidence, though not complete certainty, that Europe is in the post-lockdown era</a:t>
            </a:r>
          </a:p>
          <a:p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The same is not true in China, which in 2019 was the world’s most valuable outbound source market</a:t>
            </a:r>
          </a:p>
          <a:p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What we cannot say is that we are in the post-Covid era</a:t>
            </a:r>
          </a:p>
          <a:p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The upcoming winter poses the risk of a so-called ‘</a:t>
            </a:r>
            <a:r>
              <a:rPr lang="en-GB" sz="2800" dirty="0" err="1">
                <a:solidFill>
                  <a:srgbClr val="F2F2F2"/>
                </a:solidFill>
                <a:latin typeface="Arial Narrow" panose="020B0606020202030204" pitchFamily="34" charset="0"/>
              </a:rPr>
              <a:t>twindemic</a:t>
            </a:r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’, with a resurgence in Covid-19 infections alongside a widely circulating seasonal flu virus for the first time since 2019</a:t>
            </a:r>
          </a:p>
          <a:p>
            <a:r>
              <a:rPr lang="en-GB" sz="2800" dirty="0">
                <a:solidFill>
                  <a:srgbClr val="F2F2F2"/>
                </a:solidFill>
                <a:latin typeface="Arial Narrow" panose="020B0606020202030204" pitchFamily="34" charset="0"/>
              </a:rPr>
              <a:t>The upshot could negatively impact demand, but equally impact the supply-side if there is above-average sickness among the visitor economy workforce</a:t>
            </a:r>
          </a:p>
          <a:p>
            <a:endParaRPr lang="en-GB" sz="2800" dirty="0">
              <a:solidFill>
                <a:srgbClr val="F2F2F2"/>
              </a:solidFill>
              <a:latin typeface="Arial Narrow" panose="020B0606020202030204" pitchFamily="34" charset="0"/>
            </a:endParaRPr>
          </a:p>
          <a:p>
            <a:endParaRPr lang="en-GB" sz="2800" dirty="0">
              <a:solidFill>
                <a:srgbClr val="F2F2F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91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International arrivals in Europe compared with 2019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CD870B-9045-8D65-C3B9-1148A6350D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972" y="579913"/>
            <a:ext cx="8479646" cy="55306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72F6D8-E350-552C-0739-46A40D8FEAAF}"/>
              </a:ext>
            </a:extLst>
          </p:cNvPr>
          <p:cNvSpPr txBox="1"/>
          <p:nvPr/>
        </p:nvSpPr>
        <p:spPr>
          <a:xfrm>
            <a:off x="6493886" y="747399"/>
            <a:ext cx="2108044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 shortfall was just 16% in July</a:t>
            </a:r>
          </a:p>
        </p:txBody>
      </p:sp>
    </p:spTree>
    <p:extLst>
      <p:ext uri="{BB962C8B-B14F-4D97-AF65-F5344CB8AC3E}">
        <p14:creationId xmlns:p14="http://schemas.microsoft.com/office/powerpoint/2010/main" val="1432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International arrivals in Europe’s regions 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(millions)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C1FC9B-191B-6AE7-755F-833FFD656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14" y="579913"/>
            <a:ext cx="8521621" cy="55580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698CB0-3F10-B07E-9E96-BD089E075F38}"/>
              </a:ext>
            </a:extLst>
          </p:cNvPr>
          <p:cNvSpPr txBox="1"/>
          <p:nvPr/>
        </p:nvSpPr>
        <p:spPr>
          <a:xfrm>
            <a:off x="936302" y="775105"/>
            <a:ext cx="6729327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2022 forecast assumes year-to-date performance will apply across the full year, in reality Q4 should outperform Q1</a:t>
            </a:r>
          </a:p>
        </p:txBody>
      </p:sp>
    </p:spTree>
    <p:extLst>
      <p:ext uri="{BB962C8B-B14F-4D97-AF65-F5344CB8AC3E}">
        <p14:creationId xmlns:p14="http://schemas.microsoft.com/office/powerpoint/2010/main" val="2955448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International arrivals in selected destinations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(year-to-date)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59766D-6789-31E8-33A6-31BBB01246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14" y="514207"/>
            <a:ext cx="8546805" cy="5574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4794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Spend on outbound travel compared with 2019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(year-to-date)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F04F10-1640-F464-521B-00E16581CC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14" y="579912"/>
            <a:ext cx="8496437" cy="55416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5AFA7CF-C473-355B-9654-96C403D00A98}"/>
              </a:ext>
            </a:extLst>
          </p:cNvPr>
          <p:cNvSpPr txBox="1"/>
          <p:nvPr/>
        </p:nvSpPr>
        <p:spPr>
          <a:xfrm>
            <a:off x="5125021" y="2839349"/>
            <a:ext cx="3460484" cy="1785104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The wave of pent-up demand from some markets may have already reached the shore, but that from other </a:t>
            </a:r>
            <a:r>
              <a:rPr lang="en-GB" sz="2200" b="1">
                <a:solidFill>
                  <a:schemeClr val="bg1"/>
                </a:solidFill>
                <a:latin typeface="Arial Narrow" panose="020B0606020202030204" pitchFamily="34" charset="0"/>
              </a:rPr>
              <a:t>markets remains </a:t>
            </a:r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far out at sea</a:t>
            </a:r>
          </a:p>
        </p:txBody>
      </p:sp>
    </p:spTree>
    <p:extLst>
      <p:ext uri="{BB962C8B-B14F-4D97-AF65-F5344CB8AC3E}">
        <p14:creationId xmlns:p14="http://schemas.microsoft.com/office/powerpoint/2010/main" val="6108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International arrivals in Europe: trends and forecasts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(millions)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443FAB-DA1F-926E-31CF-04E9D2E27D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16" y="526112"/>
            <a:ext cx="8587320" cy="560091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FE2E488-BCFC-7379-9BC2-0D5DDB748BE0}"/>
              </a:ext>
            </a:extLst>
          </p:cNvPr>
          <p:cNvSpPr txBox="1"/>
          <p:nvPr/>
        </p:nvSpPr>
        <p:spPr>
          <a:xfrm>
            <a:off x="4829346" y="2705725"/>
            <a:ext cx="3827339" cy="144655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Volume is dominated by short-haul, but long-haul visitors typically spend two to three times as much per visit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496B14-74C5-615D-1C2C-A69656B7574D}"/>
              </a:ext>
            </a:extLst>
          </p:cNvPr>
          <p:cNvSpPr txBox="1"/>
          <p:nvPr/>
        </p:nvSpPr>
        <p:spPr>
          <a:xfrm>
            <a:off x="2473991" y="1007152"/>
            <a:ext cx="3614709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Full recovery is still forecast to be two to three years away</a:t>
            </a:r>
          </a:p>
        </p:txBody>
      </p:sp>
    </p:spTree>
    <p:extLst>
      <p:ext uri="{BB962C8B-B14F-4D97-AF65-F5344CB8AC3E}">
        <p14:creationId xmlns:p14="http://schemas.microsoft.com/office/powerpoint/2010/main" val="156378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Leading long-haul markets for Europe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(share of international arrivals)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6DDD0A-A9E9-B333-764E-7F5997C95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748" y="579913"/>
            <a:ext cx="8569078" cy="558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436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International flights compared with 2019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(6-12 October)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3F9A7F-606C-6913-95DA-53B2FF2A95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15" y="579913"/>
            <a:ext cx="8496436" cy="5541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440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7E236-315C-4C3F-885E-3C19B5435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990" y="0"/>
            <a:ext cx="8750595" cy="579913"/>
          </a:xfrm>
        </p:spPr>
        <p:txBody>
          <a:bodyPr>
            <a:normAutofit fontScale="90000"/>
          </a:bodyPr>
          <a:lstStyle/>
          <a:p>
            <a:pPr algn="l"/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Economic growth: trends and forecasts</a:t>
            </a:r>
            <a:r>
              <a:rPr lang="en-GB" sz="2000" dirty="0">
                <a:solidFill>
                  <a:srgbClr val="F2F2F2"/>
                </a:solidFill>
                <a:latin typeface="Arial Narrow" panose="020B0606020202030204" pitchFamily="34" charset="0"/>
              </a:rPr>
              <a:t> (% change in GDP)</a:t>
            </a:r>
            <a:r>
              <a:rPr lang="en-GB" sz="3600" dirty="0">
                <a:solidFill>
                  <a:srgbClr val="F2F2F2"/>
                </a:solidFill>
                <a:latin typeface="Arial Narrow" panose="020B0606020202030204" pitchFamily="34" charset="0"/>
              </a:rPr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C92EFE-CC95-9DC4-41D9-4FE15FF6E1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414" y="517055"/>
            <a:ext cx="8609599" cy="561544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7D50BB9-28CD-6AFC-D382-D5CF7E562188}"/>
              </a:ext>
            </a:extLst>
          </p:cNvPr>
          <p:cNvSpPr txBox="1"/>
          <p:nvPr/>
        </p:nvSpPr>
        <p:spPr>
          <a:xfrm>
            <a:off x="3886656" y="3799631"/>
            <a:ext cx="463861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GB" sz="2200" b="1" dirty="0">
                <a:solidFill>
                  <a:schemeClr val="bg1"/>
                </a:solidFill>
                <a:latin typeface="Arial Narrow" panose="020B0606020202030204" pitchFamily="34" charset="0"/>
              </a:rPr>
              <a:t>Each new wave of forecasts sees near-term expectations revised downwards</a:t>
            </a:r>
          </a:p>
        </p:txBody>
      </p:sp>
    </p:spTree>
    <p:extLst>
      <p:ext uri="{BB962C8B-B14F-4D97-AF65-F5344CB8AC3E}">
        <p14:creationId xmlns:p14="http://schemas.microsoft.com/office/powerpoint/2010/main" val="1842253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7bc919f-7801-4d7b-a6b7-87ff325c65b0">
      <UserInfo>
        <DisplayName>Yamine Saadi</DisplayName>
        <AccountId>137</AccountId>
        <AccountType/>
      </UserInfo>
    </SharedWithUsers>
    <lcf76f155ced4ddcb4097134ff3c332f xmlns="6c410de4-ecbc-472e-b34c-be5b6789a614">
      <Terms xmlns="http://schemas.microsoft.com/office/infopath/2007/PartnerControls"/>
    </lcf76f155ced4ddcb4097134ff3c332f>
    <TaxCatchAll xmlns="011a330a-d090-4c90-8dc0-9fc5d6ab76d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175B491F3C747B89C93F9DDC3750E" ma:contentTypeVersion="16" ma:contentTypeDescription="Create a new document." ma:contentTypeScope="" ma:versionID="7625719615fbd37847543837c8a04b59">
  <xsd:schema xmlns:xsd="http://www.w3.org/2001/XMLSchema" xmlns:xs="http://www.w3.org/2001/XMLSchema" xmlns:p="http://schemas.microsoft.com/office/2006/metadata/properties" xmlns:ns2="6c410de4-ecbc-472e-b34c-be5b6789a614" xmlns:ns3="27bc919f-7801-4d7b-a6b7-87ff325c65b0" xmlns:ns4="011a330a-d090-4c90-8dc0-9fc5d6ab76d6" targetNamespace="http://schemas.microsoft.com/office/2006/metadata/properties" ma:root="true" ma:fieldsID="9d3330c8c38d07e4721b0f95a5db6184" ns2:_="" ns3:_="" ns4:_="">
    <xsd:import namespace="6c410de4-ecbc-472e-b34c-be5b6789a614"/>
    <xsd:import namespace="27bc919f-7801-4d7b-a6b7-87ff325c65b0"/>
    <xsd:import namespace="011a330a-d090-4c90-8dc0-9fc5d6ab7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410de4-ecbc-472e-b34c-be5b6789a6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5f34457e-42cf-4694-8a1d-ab1330253a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bc919f-7801-4d7b-a6b7-87ff325c65b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1a330a-d090-4c90-8dc0-9fc5d6ab76d6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6d010444-0fac-4b90-99d1-3d8c79328039}" ma:internalName="TaxCatchAll" ma:showField="CatchAllData" ma:web="011a330a-d090-4c90-8dc0-9fc5d6ab76d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AA708B-4FF3-447E-B693-3F7A111B913F}">
  <ds:schemaRefs>
    <ds:schemaRef ds:uri="http://purl.org/dc/terms/"/>
    <ds:schemaRef ds:uri="http://schemas.microsoft.com/office/2006/documentManagement/types"/>
    <ds:schemaRef ds:uri="http://purl.org/dc/dcmitype/"/>
    <ds:schemaRef ds:uri="6c410de4-ecbc-472e-b34c-be5b6789a614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011a330a-d090-4c90-8dc0-9fc5d6ab76d6"/>
    <ds:schemaRef ds:uri="27bc919f-7801-4d7b-a6b7-87ff325c65b0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3ED61BA-4B88-4C0E-AC64-A02F46CB6D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2B70DD-60E5-4C58-B7E3-87D636A93F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c410de4-ecbc-472e-b34c-be5b6789a614"/>
    <ds:schemaRef ds:uri="27bc919f-7801-4d7b-a6b7-87ff325c65b0"/>
    <ds:schemaRef ds:uri="011a330a-d090-4c90-8dc0-9fc5d6ab7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3066</TotalTime>
  <Words>352</Words>
  <Application>Microsoft Office PowerPoint</Application>
  <PresentationFormat>On-screen Show (4:3)</PresentationFormat>
  <Paragraphs>28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Arial Narrow</vt:lpstr>
      <vt:lpstr>Calibri</vt:lpstr>
      <vt:lpstr>Office Theme</vt:lpstr>
      <vt:lpstr>Taking stock and looking beyond </vt:lpstr>
      <vt:lpstr>International arrivals in Europe compared with 2019 </vt:lpstr>
      <vt:lpstr>International arrivals in Europe’s regions (millions) </vt:lpstr>
      <vt:lpstr>International arrivals in selected destinations (year-to-date) </vt:lpstr>
      <vt:lpstr>Spend on outbound travel compared with 2019 (year-to-date) </vt:lpstr>
      <vt:lpstr>International arrivals in Europe: trends and forecasts (millions) </vt:lpstr>
      <vt:lpstr>Leading long-haul markets for Europe (share of international arrivals) </vt:lpstr>
      <vt:lpstr>International flights compared with 2019 (6-12 October) </vt:lpstr>
      <vt:lpstr>Economic growth: trends and forecasts (% change in GDP) </vt:lpstr>
      <vt:lpstr>The re-emergence of inflation (% change in consumer price inflation) </vt:lpstr>
      <vt:lpstr>US$ exchange rates – good news and bad news </vt:lpstr>
      <vt:lpstr>Consumer confidence (long-term average = 100) </vt:lpstr>
      <vt:lpstr>Perceived barriers to long-haul travel </vt:lpstr>
      <vt:lpstr>Covid-19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Ekaterina Novitskaya</dc:creator>
  <cp:lastModifiedBy>Rachel Read</cp:lastModifiedBy>
  <cp:revision>84</cp:revision>
  <dcterms:created xsi:type="dcterms:W3CDTF">2014-08-05T13:57:38Z</dcterms:created>
  <dcterms:modified xsi:type="dcterms:W3CDTF">2022-10-31T11:10:58Z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0x01010063A175B491F3C747B89C93F9DDC3750E</vt:lpwstr>
  </property>
  <property fmtid="{D5CDD505-2E9C-101B-9397-08002B2CF9AE}" pid="3" name="Order">
    <vt:r8>22200</vt:r8>
  </property>
  <property fmtid="{D5CDD505-2E9C-101B-9397-08002B2CF9AE}" pid="4" name="AuthorIds_UIVersion_10240">
    <vt:lpwstr>130</vt:lpwstr>
  </property>
  <property fmtid="{D5CDD505-2E9C-101B-9397-08002B2CF9AE}" pid="5" name="MediaServiceImageTags">
    <vt:lpwstr/>
  </property>
</Properties>
</file>