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0" r:id="rId5"/>
  </p:sldMasterIdLst>
  <p:notesMasterIdLst>
    <p:notesMasterId r:id="rId37"/>
  </p:notesMasterIdLst>
  <p:sldIdLst>
    <p:sldId id="344" r:id="rId6"/>
    <p:sldId id="297" r:id="rId7"/>
    <p:sldId id="295" r:id="rId8"/>
    <p:sldId id="260" r:id="rId9"/>
    <p:sldId id="301" r:id="rId10"/>
    <p:sldId id="335" r:id="rId11"/>
    <p:sldId id="642" r:id="rId12"/>
    <p:sldId id="288" r:id="rId13"/>
    <p:sldId id="641" r:id="rId14"/>
    <p:sldId id="557" r:id="rId15"/>
    <p:sldId id="605" r:id="rId16"/>
    <p:sldId id="624" r:id="rId17"/>
    <p:sldId id="607" r:id="rId18"/>
    <p:sldId id="623" r:id="rId19"/>
    <p:sldId id="613" r:id="rId20"/>
    <p:sldId id="617" r:id="rId21"/>
    <p:sldId id="651" r:id="rId22"/>
    <p:sldId id="591" r:id="rId23"/>
    <p:sldId id="265" r:id="rId24"/>
    <p:sldId id="266" r:id="rId25"/>
    <p:sldId id="273" r:id="rId26"/>
    <p:sldId id="640" r:id="rId27"/>
    <p:sldId id="615" r:id="rId28"/>
    <p:sldId id="280" r:id="rId29"/>
    <p:sldId id="279" r:id="rId30"/>
    <p:sldId id="650" r:id="rId31"/>
    <p:sldId id="274" r:id="rId32"/>
    <p:sldId id="639" r:id="rId33"/>
    <p:sldId id="281" r:id="rId34"/>
    <p:sldId id="284" r:id="rId35"/>
    <p:sldId id="285"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Myriad Pro" panose="020B0503030403020204" charset="0"/>
      <p:regular r:id="rId44"/>
      <p:bold r:id="rId45"/>
      <p:italic r:id="rId46"/>
      <p:boldItalic r:id="rId47"/>
    </p:embeddedFont>
    <p:embeddedFont>
      <p:font typeface="Myriad Pro Light" panose="020B0403030403020204" charset="0"/>
      <p:regular r:id="rId48"/>
      <p:bold r:id="rId49"/>
      <p:italic r:id="rId50"/>
      <p:boldItalic r:id="rId51"/>
    </p:embeddedFont>
    <p:embeddedFont>
      <p:font typeface="Roboto" panose="02000000000000000000" pitchFamily="2" charset="0"/>
      <p:regular r:id="rId52"/>
      <p:bold r:id="rId53"/>
      <p:italic r:id="rId54"/>
      <p:boldItalic r:id="rId55"/>
    </p:embeddedFont>
    <p:embeddedFont>
      <p:font typeface="Roboto Light" panose="02000000000000000000" pitchFamily="2" charset="0"/>
      <p:regular r:id="rId56"/>
      <p: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50021"/>
    <a:srgbClr val="A1DCEF"/>
    <a:srgbClr val="17325B"/>
    <a:srgbClr val="B4D580"/>
    <a:srgbClr val="0071AE"/>
    <a:srgbClr val="FCAA28"/>
    <a:srgbClr val="D61F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13B6C-61F4-484C-9C13-63A63CA5702C}" v="29" dt="2022-02-23T16:24:35.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font" Target="fonts/font17.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a%20Cervenanova\Documents\Student%20Marketing\SYTA\5%20US%20TOs\Data%20-%20US%20Tour%20Operators%20lates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Patrik\Desktop\Barometer%202020%20Master%20File.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trik\Desktop\Barometer%202020%20Master%20File.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atrik\Desktop\Barometer%202020%20Master%20File.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atrik\Desktop\Barometer%202020%20Master%20Fil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4745534856915E-2"/>
          <c:y val="9.9476333574245263E-2"/>
          <c:w val="0.96676509186352066"/>
          <c:h val="0.66917157896246582"/>
        </c:manualLayout>
      </c:layout>
      <c:barChart>
        <c:barDir val="col"/>
        <c:grouping val="clustered"/>
        <c:varyColors val="0"/>
        <c:ser>
          <c:idx val="0"/>
          <c:order val="0"/>
          <c:tx>
            <c:strRef>
              <c:f>'C:\Users\Maria Cervenanova\Documents\Student Marketing\SYTA\1 EXECUTIVE SUMMARY\[Data - Overview.xlsx]Age Breakdown'!$B$1</c:f>
              <c:strCache>
                <c:ptCount val="1"/>
                <c:pt idx="0">
                  <c:v>%</c:v>
                </c:pt>
              </c:strCache>
            </c:strRef>
          </c:tx>
          <c:spPr>
            <a:solidFill>
              <a:srgbClr val="006FBA"/>
            </a:solidFill>
          </c:spPr>
          <c:invertIfNegative val="0"/>
          <c:dPt>
            <c:idx val="13"/>
            <c:invertIfNegative val="0"/>
            <c:bubble3D val="0"/>
            <c:spPr>
              <a:noFill/>
            </c:spPr>
            <c:extLst>
              <c:ext xmlns:c16="http://schemas.microsoft.com/office/drawing/2014/chart" uri="{C3380CC4-5D6E-409C-BE32-E72D297353CC}">
                <c16:uniqueId val="{00000001-97B9-4E21-B646-8F3380F8C084}"/>
              </c:ext>
            </c:extLst>
          </c:dPt>
          <c:dLbls>
            <c:dLbl>
              <c:idx val="2"/>
              <c:numFmt formatCode="0%" sourceLinked="0"/>
              <c:spPr/>
              <c:txPr>
                <a:bodyPr/>
                <a:lstStyle/>
                <a:p>
                  <a:pPr>
                    <a:defRPr>
                      <a:solidFill>
                        <a:srgbClr val="006FBA"/>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97B9-4E21-B646-8F3380F8C084}"/>
                </c:ext>
              </c:extLst>
            </c:dLbl>
            <c:dLbl>
              <c:idx val="3"/>
              <c:tx>
                <c:rich>
                  <a:bodyPr/>
                  <a:lstStyle/>
                  <a:p>
                    <a:r>
                      <a:rPr lang="en-US">
                        <a:solidFill>
                          <a:srgbClr val="006FBA"/>
                        </a:solidFill>
                      </a:rPr>
                      <a:t>13%</a:t>
                    </a:r>
                    <a:endParaRPr lang="en-US">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7B9-4E21-B646-8F3380F8C084}"/>
                </c:ext>
              </c:extLst>
            </c:dLbl>
            <c:dLbl>
              <c:idx val="4"/>
              <c:tx>
                <c:rich>
                  <a:bodyPr/>
                  <a:lstStyle/>
                  <a:p>
                    <a:r>
                      <a:rPr lang="en-US">
                        <a:solidFill>
                          <a:srgbClr val="006FBA"/>
                        </a:solidFill>
                      </a:rPr>
                      <a:t>14%</a:t>
                    </a:r>
                    <a:endParaRPr lang="en-US">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7B9-4E21-B646-8F3380F8C084}"/>
                </c:ext>
              </c:extLst>
            </c:dLbl>
            <c:dLbl>
              <c:idx val="5"/>
              <c:tx>
                <c:rich>
                  <a:bodyPr/>
                  <a:lstStyle/>
                  <a:p>
                    <a:r>
                      <a:rPr lang="en-US">
                        <a:solidFill>
                          <a:srgbClr val="006FBA"/>
                        </a:solidFill>
                      </a:rPr>
                      <a:t>15%</a:t>
                    </a:r>
                    <a:endParaRPr lang="en-US">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7B9-4E21-B646-8F3380F8C084}"/>
                </c:ext>
              </c:extLst>
            </c:dLbl>
            <c:dLbl>
              <c:idx val="6"/>
              <c:numFmt formatCode="0%" sourceLinked="0"/>
              <c:spPr/>
              <c:txPr>
                <a:bodyPr/>
                <a:lstStyle/>
                <a:p>
                  <a:pPr>
                    <a:defRPr>
                      <a:solidFill>
                        <a:srgbClr val="006FBA"/>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97B9-4E21-B646-8F3380F8C084}"/>
                </c:ext>
              </c:extLst>
            </c:dLbl>
            <c:dLbl>
              <c:idx val="7"/>
              <c:tx>
                <c:rich>
                  <a:bodyPr/>
                  <a:lstStyle/>
                  <a:p>
                    <a:r>
                      <a:rPr lang="en-US">
                        <a:solidFill>
                          <a:srgbClr val="006FBA"/>
                        </a:solidFill>
                      </a:rPr>
                      <a:t>14%</a:t>
                    </a:r>
                    <a:endParaRPr lang="en-US">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7B9-4E21-B646-8F3380F8C084}"/>
                </c:ext>
              </c:extLst>
            </c:dLbl>
            <c:dLbl>
              <c:idx val="8"/>
              <c:tx>
                <c:rich>
                  <a:bodyPr/>
                  <a:lstStyle/>
                  <a:p>
                    <a:r>
                      <a:rPr lang="en-US">
                        <a:solidFill>
                          <a:srgbClr val="006FBA"/>
                        </a:solidFill>
                      </a:rPr>
                      <a:t>9%</a:t>
                    </a:r>
                    <a:endParaRPr lang="en-US">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7B9-4E21-B646-8F3380F8C084}"/>
                </c:ext>
              </c:extLst>
            </c:dLbl>
            <c:numFmt formatCode="0%" sourceLinked="0"/>
            <c:spPr>
              <a:noFill/>
              <a:ln>
                <a:noFill/>
              </a:ln>
              <a:effectLst/>
            </c:spPr>
            <c:txPr>
              <a:bodyPr/>
              <a:lstStyle/>
              <a:p>
                <a:pPr>
                  <a:defRPr>
                    <a:solidFill>
                      <a:srgbClr val="006FB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'[1]Age Breakdown'!$A$2:$A$17</c:f>
              <c:numCache>
                <c:formatCode>General</c:formatCode>
                <c:ptCount val="1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numCache>
            </c:numRef>
          </c:cat>
          <c:val>
            <c:numRef>
              <c:f>'[1]Age Breakdown'!$B$2:$B$17</c:f>
              <c:numCache>
                <c:formatCode>General</c:formatCode>
                <c:ptCount val="16"/>
                <c:pt idx="0">
                  <c:v>2.7E-2</c:v>
                </c:pt>
                <c:pt idx="1">
                  <c:v>3.3000000000000002E-2</c:v>
                </c:pt>
                <c:pt idx="2">
                  <c:v>7.0999999999999994E-2</c:v>
                </c:pt>
                <c:pt idx="3">
                  <c:v>0.13100000000000001</c:v>
                </c:pt>
                <c:pt idx="4">
                  <c:v>0.14099999999999999</c:v>
                </c:pt>
                <c:pt idx="5">
                  <c:v>0.14599999999999999</c:v>
                </c:pt>
                <c:pt idx="6">
                  <c:v>0.17299999999999999</c:v>
                </c:pt>
                <c:pt idx="7">
                  <c:v>0.14099999999999999</c:v>
                </c:pt>
                <c:pt idx="8">
                  <c:v>9.4E-2</c:v>
                </c:pt>
                <c:pt idx="9">
                  <c:v>1.4999999999999999E-2</c:v>
                </c:pt>
                <c:pt idx="10">
                  <c:v>8.9999999999999993E-3</c:v>
                </c:pt>
                <c:pt idx="11">
                  <c:v>8.9999999999999993E-3</c:v>
                </c:pt>
                <c:pt idx="12">
                  <c:v>7.0000000000000001E-3</c:v>
                </c:pt>
                <c:pt idx="13">
                  <c:v>4.0000000000000001E-3</c:v>
                </c:pt>
                <c:pt idx="14">
                  <c:v>0</c:v>
                </c:pt>
                <c:pt idx="15">
                  <c:v>0</c:v>
                </c:pt>
              </c:numCache>
            </c:numRef>
          </c:val>
          <c:extLst>
            <c:ext xmlns:c16="http://schemas.microsoft.com/office/drawing/2014/chart" uri="{C3380CC4-5D6E-409C-BE32-E72D297353CC}">
              <c16:uniqueId val="{00000009-97B9-4E21-B646-8F3380F8C084}"/>
            </c:ext>
          </c:extLst>
        </c:ser>
        <c:dLbls>
          <c:showLegendKey val="0"/>
          <c:showVal val="0"/>
          <c:showCatName val="0"/>
          <c:showSerName val="0"/>
          <c:showPercent val="0"/>
          <c:showBubbleSize val="0"/>
        </c:dLbls>
        <c:gapWidth val="30"/>
        <c:axId val="-385887568"/>
        <c:axId val="-385893552"/>
      </c:barChart>
      <c:catAx>
        <c:axId val="-385887568"/>
        <c:scaling>
          <c:orientation val="minMax"/>
        </c:scaling>
        <c:delete val="0"/>
        <c:axPos val="b"/>
        <c:numFmt formatCode="General" sourceLinked="1"/>
        <c:majorTickMark val="none"/>
        <c:minorTickMark val="none"/>
        <c:tickLblPos val="nextTo"/>
        <c:spPr>
          <a:ln>
            <a:noFill/>
          </a:ln>
        </c:spPr>
        <c:crossAx val="-385893552"/>
        <c:crosses val="autoZero"/>
        <c:auto val="1"/>
        <c:lblAlgn val="ctr"/>
        <c:lblOffset val="100"/>
        <c:noMultiLvlLbl val="0"/>
      </c:catAx>
      <c:valAx>
        <c:axId val="-385893552"/>
        <c:scaling>
          <c:orientation val="minMax"/>
        </c:scaling>
        <c:delete val="1"/>
        <c:axPos val="l"/>
        <c:numFmt formatCode="0%" sourceLinked="0"/>
        <c:majorTickMark val="none"/>
        <c:minorTickMark val="none"/>
        <c:tickLblPos val="none"/>
        <c:crossAx val="-385887568"/>
        <c:crosses val="autoZero"/>
        <c:crossBetween val="between"/>
      </c:valAx>
      <c:spPr>
        <a:noFill/>
      </c:spPr>
    </c:plotArea>
    <c:plotVisOnly val="1"/>
    <c:dispBlanksAs val="gap"/>
    <c:showDLblsOverMax val="0"/>
  </c:chart>
  <c:spPr>
    <a:noFill/>
    <a:ln>
      <a:noFill/>
    </a:ln>
  </c:spPr>
  <c:txPr>
    <a:bodyPr/>
    <a:lstStyle/>
    <a:p>
      <a:pPr>
        <a:defRPr>
          <a:solidFill>
            <a:schemeClr val="tx1">
              <a:lumMod val="65000"/>
              <a:lumOff val="35000"/>
            </a:schemeClr>
          </a:solidFill>
          <a:latin typeface="Adobe Garamond Pro" pitchFamily="18" charset="-18"/>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Worksheet!$AT$190</c:f>
              <c:strCache>
                <c:ptCount val="1"/>
                <c:pt idx="0">
                  <c:v>Students</c:v>
                </c:pt>
              </c:strCache>
            </c:strRef>
          </c:tx>
          <c:spPr>
            <a:ln w="28575" cap="rnd">
              <a:solidFill>
                <a:srgbClr val="C0A683"/>
              </a:solidFill>
              <a:round/>
            </a:ln>
            <a:effectLst/>
          </c:spPr>
          <c:marker>
            <c:symbol val="circle"/>
            <c:size val="12"/>
            <c:spPr>
              <a:solidFill>
                <a:schemeClr val="bg1"/>
              </a:solidFill>
              <a:ln w="9525">
                <a:solidFill>
                  <a:srgbClr val="C0A683"/>
                </a:solidFill>
              </a:ln>
              <a:effectLst/>
            </c:spPr>
          </c:marker>
          <c:dPt>
            <c:idx val="2"/>
            <c:marker>
              <c:symbol val="circle"/>
              <c:size val="12"/>
              <c:spPr>
                <a:solidFill>
                  <a:schemeClr val="bg1"/>
                </a:solidFill>
                <a:ln w="9525">
                  <a:solidFill>
                    <a:srgbClr val="C0A683"/>
                  </a:solidFill>
                </a:ln>
                <a:effectLst/>
              </c:spPr>
            </c:marker>
            <c:bubble3D val="0"/>
            <c:spPr>
              <a:ln w="28575" cap="rnd">
                <a:solidFill>
                  <a:srgbClr val="C0A683"/>
                </a:solidFill>
                <a:prstDash val="sysDot"/>
                <a:round/>
              </a:ln>
              <a:effectLst/>
            </c:spPr>
            <c:extLst>
              <c:ext xmlns:c16="http://schemas.microsoft.com/office/drawing/2014/chart" uri="{C3380CC4-5D6E-409C-BE32-E72D297353CC}">
                <c16:uniqueId val="{00000002-1038-4587-AAA0-8A9A49AC1D43}"/>
              </c:ext>
            </c:extLst>
          </c:dPt>
          <c:cat>
            <c:strRef>
              <c:f>Worksheet!$AU$189:$AW$189</c:f>
              <c:strCache>
                <c:ptCount val="3"/>
                <c:pt idx="0">
                  <c:v>2019</c:v>
                </c:pt>
                <c:pt idx="1">
                  <c:v>2020</c:v>
                </c:pt>
                <c:pt idx="2">
                  <c:v>2021 (f)</c:v>
                </c:pt>
              </c:strCache>
            </c:strRef>
          </c:cat>
          <c:val>
            <c:numRef>
              <c:f>Worksheet!$AU$190:$AW$190</c:f>
              <c:numCache>
                <c:formatCode>#,##0</c:formatCode>
                <c:ptCount val="3"/>
                <c:pt idx="0">
                  <c:v>136811</c:v>
                </c:pt>
                <c:pt idx="1">
                  <c:v>22029</c:v>
                </c:pt>
                <c:pt idx="2">
                  <c:v>5795</c:v>
                </c:pt>
              </c:numCache>
            </c:numRef>
          </c:val>
          <c:smooth val="0"/>
          <c:extLst>
            <c:ext xmlns:c16="http://schemas.microsoft.com/office/drawing/2014/chart" uri="{C3380CC4-5D6E-409C-BE32-E72D297353CC}">
              <c16:uniqueId val="{00000000-1038-4587-AAA0-8A9A49AC1D43}"/>
            </c:ext>
          </c:extLst>
        </c:ser>
        <c:ser>
          <c:idx val="1"/>
          <c:order val="1"/>
          <c:tx>
            <c:strRef>
              <c:f>Worksheet!$AT$191</c:f>
              <c:strCache>
                <c:ptCount val="1"/>
                <c:pt idx="0">
                  <c:v>Predicted</c:v>
                </c:pt>
              </c:strCache>
            </c:strRef>
          </c:tx>
          <c:spPr>
            <a:ln w="28575" cap="rnd">
              <a:solidFill>
                <a:srgbClr val="9FDBEB"/>
              </a:solidFill>
              <a:prstDash val="dash"/>
              <a:round/>
            </a:ln>
            <a:effectLst/>
          </c:spPr>
          <c:marker>
            <c:symbol val="circle"/>
            <c:size val="8"/>
            <c:spPr>
              <a:solidFill>
                <a:srgbClr val="9FDBEB"/>
              </a:solidFill>
              <a:ln w="9525">
                <a:noFill/>
              </a:ln>
              <a:effectLst/>
            </c:spPr>
          </c:marker>
          <c:cat>
            <c:strRef>
              <c:f>Worksheet!$AU$189:$AW$189</c:f>
              <c:strCache>
                <c:ptCount val="3"/>
                <c:pt idx="0">
                  <c:v>2019</c:v>
                </c:pt>
                <c:pt idx="1">
                  <c:v>2020</c:v>
                </c:pt>
                <c:pt idx="2">
                  <c:v>2021 (f)</c:v>
                </c:pt>
              </c:strCache>
            </c:strRef>
          </c:cat>
          <c:val>
            <c:numRef>
              <c:f>Worksheet!$AU$191:$AW$191</c:f>
              <c:numCache>
                <c:formatCode>#,##0</c:formatCode>
                <c:ptCount val="3"/>
                <c:pt idx="0">
                  <c:v>136811</c:v>
                </c:pt>
                <c:pt idx="1">
                  <c:v>140907</c:v>
                </c:pt>
              </c:numCache>
            </c:numRef>
          </c:val>
          <c:smooth val="0"/>
          <c:extLst>
            <c:ext xmlns:c16="http://schemas.microsoft.com/office/drawing/2014/chart" uri="{C3380CC4-5D6E-409C-BE32-E72D297353CC}">
              <c16:uniqueId val="{00000001-1038-4587-AAA0-8A9A49AC1D43}"/>
            </c:ext>
          </c:extLst>
        </c:ser>
        <c:dLbls>
          <c:showLegendKey val="0"/>
          <c:showVal val="0"/>
          <c:showCatName val="0"/>
          <c:showSerName val="0"/>
          <c:showPercent val="0"/>
          <c:showBubbleSize val="0"/>
        </c:dLbls>
        <c:marker val="1"/>
        <c:smooth val="0"/>
        <c:axId val="1816019248"/>
        <c:axId val="1816020080"/>
      </c:lineChart>
      <c:catAx>
        <c:axId val="181601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n-US"/>
          </a:p>
        </c:txPr>
        <c:crossAx val="1816020080"/>
        <c:crosses val="autoZero"/>
        <c:auto val="1"/>
        <c:lblAlgn val="ctr"/>
        <c:lblOffset val="100"/>
        <c:noMultiLvlLbl val="0"/>
      </c:catAx>
      <c:valAx>
        <c:axId val="1816020080"/>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n-US"/>
          </a:p>
        </c:txPr>
        <c:crossAx val="1816019248"/>
        <c:crosses val="autoZero"/>
        <c:crossBetween val="between"/>
      </c:valAx>
      <c:spPr>
        <a:solidFill>
          <a:schemeClr val="bg1">
            <a:lumMod val="95000"/>
            <a:alpha val="50000"/>
          </a:schemeClr>
        </a:solidFill>
        <a:ln>
          <a:noFill/>
        </a:ln>
        <a:effectLst/>
      </c:spPr>
    </c:plotArea>
    <c:plotVisOnly val="1"/>
    <c:dispBlanksAs val="gap"/>
    <c:showDLblsOverMax val="0"/>
  </c:chart>
  <c:spPr>
    <a:noFill/>
    <a:ln>
      <a:noFill/>
    </a:ln>
    <a:effectLst/>
  </c:spPr>
  <c:txPr>
    <a:bodyPr/>
    <a:lstStyle/>
    <a:p>
      <a:pPr>
        <a:defRPr sz="1400">
          <a:latin typeface="Roboto Light" panose="02000000000000000000" pitchFamily="2" charset="0"/>
          <a:ea typeface="Roboto Light" panose="020000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'International Travel Recovery'!$A$4</c:f>
              <c:strCache>
                <c:ptCount val="1"/>
                <c:pt idx="0">
                  <c:v>2021</c:v>
                </c:pt>
              </c:strCache>
            </c:strRef>
          </c:tx>
          <c:spPr>
            <a:ln w="28575" cap="rnd">
              <a:solidFill>
                <a:srgbClr val="00305E"/>
              </a:solidFill>
              <a:round/>
            </a:ln>
            <a:effectLst/>
          </c:spPr>
          <c:marker>
            <c:symbol val="circle"/>
            <c:size val="12"/>
            <c:spPr>
              <a:solidFill>
                <a:schemeClr val="bg1"/>
              </a:solidFill>
              <a:ln w="9525">
                <a:solidFill>
                  <a:srgbClr val="00305E"/>
                </a:solidFill>
              </a:ln>
              <a:effectLst/>
            </c:spPr>
          </c:marker>
          <c:cat>
            <c:strRef>
              <c:f>'International Travel Recovery'!$B$3:$H$3</c:f>
              <c:strCache>
                <c:ptCount val="7"/>
                <c:pt idx="0">
                  <c:v>No recovery</c:v>
                </c:pt>
                <c:pt idx="1">
                  <c:v>20% recovery</c:v>
                </c:pt>
                <c:pt idx="2">
                  <c:v>40% recovery</c:v>
                </c:pt>
                <c:pt idx="3">
                  <c:v>60% recovery</c:v>
                </c:pt>
                <c:pt idx="4">
                  <c:v>80% recovery</c:v>
                </c:pt>
                <c:pt idx="5">
                  <c:v>100% recovery</c:v>
                </c:pt>
                <c:pt idx="6">
                  <c:v>More than 100% recovery</c:v>
                </c:pt>
              </c:strCache>
            </c:strRef>
          </c:cat>
          <c:val>
            <c:numRef>
              <c:f>'International Travel Recovery'!$B$4:$H$4</c:f>
              <c:numCache>
                <c:formatCode>0.00%</c:formatCode>
                <c:ptCount val="7"/>
                <c:pt idx="0">
                  <c:v>0.67300000000000004</c:v>
                </c:pt>
                <c:pt idx="1">
                  <c:v>0.23100000000000001</c:v>
                </c:pt>
                <c:pt idx="2">
                  <c:v>1.9E-2</c:v>
                </c:pt>
                <c:pt idx="3">
                  <c:v>3.7999999999999999E-2</c:v>
                </c:pt>
                <c:pt idx="4">
                  <c:v>1.9E-2</c:v>
                </c:pt>
                <c:pt idx="5">
                  <c:v>1.9E-2</c:v>
                </c:pt>
                <c:pt idx="6">
                  <c:v>0</c:v>
                </c:pt>
              </c:numCache>
            </c:numRef>
          </c:val>
          <c:smooth val="0"/>
          <c:extLst>
            <c:ext xmlns:c16="http://schemas.microsoft.com/office/drawing/2014/chart" uri="{C3380CC4-5D6E-409C-BE32-E72D297353CC}">
              <c16:uniqueId val="{00000000-EDAF-4BC6-9D96-BAEDE379E80D}"/>
            </c:ext>
          </c:extLst>
        </c:ser>
        <c:dLbls>
          <c:showLegendKey val="0"/>
          <c:showVal val="0"/>
          <c:showCatName val="0"/>
          <c:showSerName val="0"/>
          <c:showPercent val="0"/>
          <c:showBubbleSize val="0"/>
        </c:dLbls>
        <c:marker val="1"/>
        <c:smooth val="0"/>
        <c:axId val="1816019248"/>
        <c:axId val="1816020080"/>
      </c:lineChart>
      <c:catAx>
        <c:axId val="181601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n-US"/>
          </a:p>
        </c:txPr>
        <c:crossAx val="1816020080"/>
        <c:crosses val="autoZero"/>
        <c:auto val="1"/>
        <c:lblAlgn val="ctr"/>
        <c:lblOffset val="100"/>
        <c:noMultiLvlLbl val="0"/>
      </c:catAx>
      <c:valAx>
        <c:axId val="1816020080"/>
        <c:scaling>
          <c:orientation val="minMax"/>
          <c:max val="0.70000000000000007"/>
        </c:scaling>
        <c:delete val="0"/>
        <c:axPos val="l"/>
        <c:majorGridlines>
          <c:spPr>
            <a:ln w="952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n-US"/>
          </a:p>
        </c:txPr>
        <c:crossAx val="1816019248"/>
        <c:crosses val="autoZero"/>
        <c:crossBetween val="between"/>
      </c:valAx>
      <c:spPr>
        <a:solidFill>
          <a:schemeClr val="bg1">
            <a:lumMod val="95000"/>
            <a:alpha val="50000"/>
          </a:schemeClr>
        </a:solidFill>
        <a:ln>
          <a:noFill/>
        </a:ln>
        <a:effectLst/>
      </c:spPr>
    </c:plotArea>
    <c:plotVisOnly val="1"/>
    <c:dispBlanksAs val="gap"/>
    <c:showDLblsOverMax val="0"/>
  </c:chart>
  <c:spPr>
    <a:noFill/>
    <a:ln>
      <a:noFill/>
    </a:ln>
    <a:effectLst/>
  </c:spPr>
  <c:txPr>
    <a:bodyPr/>
    <a:lstStyle/>
    <a:p>
      <a:pPr>
        <a:defRPr sz="1400">
          <a:latin typeface="Roboto Light" panose="02000000000000000000" pitchFamily="2" charset="0"/>
          <a:ea typeface="Roboto Light" panose="020000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'International Travel Recovery'!$A$5</c:f>
              <c:strCache>
                <c:ptCount val="1"/>
                <c:pt idx="0">
                  <c:v>2022</c:v>
                </c:pt>
              </c:strCache>
            </c:strRef>
          </c:tx>
          <c:spPr>
            <a:ln w="28575" cap="rnd">
              <a:solidFill>
                <a:srgbClr val="00305E"/>
              </a:solidFill>
              <a:round/>
            </a:ln>
            <a:effectLst/>
          </c:spPr>
          <c:marker>
            <c:symbol val="circle"/>
            <c:size val="12"/>
            <c:spPr>
              <a:solidFill>
                <a:schemeClr val="bg1"/>
              </a:solidFill>
              <a:ln w="9525">
                <a:solidFill>
                  <a:srgbClr val="00305E"/>
                </a:solidFill>
              </a:ln>
              <a:effectLst/>
            </c:spPr>
          </c:marker>
          <c:cat>
            <c:strRef>
              <c:f>'International Travel Recovery'!$B$3:$H$3</c:f>
              <c:strCache>
                <c:ptCount val="7"/>
                <c:pt idx="0">
                  <c:v>No recovery</c:v>
                </c:pt>
                <c:pt idx="1">
                  <c:v>20% recovery</c:v>
                </c:pt>
                <c:pt idx="2">
                  <c:v>40% recovery</c:v>
                </c:pt>
                <c:pt idx="3">
                  <c:v>60% recovery</c:v>
                </c:pt>
                <c:pt idx="4">
                  <c:v>80% recovery</c:v>
                </c:pt>
                <c:pt idx="5">
                  <c:v>100% recovery</c:v>
                </c:pt>
                <c:pt idx="6">
                  <c:v>More than 100% recovery</c:v>
                </c:pt>
              </c:strCache>
            </c:strRef>
          </c:cat>
          <c:val>
            <c:numRef>
              <c:f>'International Travel Recovery'!$B$5:$H$5</c:f>
              <c:numCache>
                <c:formatCode>0.00%</c:formatCode>
                <c:ptCount val="7"/>
                <c:pt idx="0">
                  <c:v>7.4999999999999997E-2</c:v>
                </c:pt>
                <c:pt idx="1">
                  <c:v>0.30199999999999999</c:v>
                </c:pt>
                <c:pt idx="2">
                  <c:v>0.26400000000000001</c:v>
                </c:pt>
                <c:pt idx="3">
                  <c:v>0.13200000000000001</c:v>
                </c:pt>
                <c:pt idx="4">
                  <c:v>0.113</c:v>
                </c:pt>
                <c:pt idx="5">
                  <c:v>7.4999999999999997E-2</c:v>
                </c:pt>
                <c:pt idx="6">
                  <c:v>3.7999999999999999E-2</c:v>
                </c:pt>
              </c:numCache>
            </c:numRef>
          </c:val>
          <c:smooth val="0"/>
          <c:extLst>
            <c:ext xmlns:c16="http://schemas.microsoft.com/office/drawing/2014/chart" uri="{C3380CC4-5D6E-409C-BE32-E72D297353CC}">
              <c16:uniqueId val="{00000000-B2C6-4E23-84DA-5859C89C491F}"/>
            </c:ext>
          </c:extLst>
        </c:ser>
        <c:dLbls>
          <c:showLegendKey val="0"/>
          <c:showVal val="0"/>
          <c:showCatName val="0"/>
          <c:showSerName val="0"/>
          <c:showPercent val="0"/>
          <c:showBubbleSize val="0"/>
        </c:dLbls>
        <c:marker val="1"/>
        <c:smooth val="0"/>
        <c:axId val="1816019248"/>
        <c:axId val="1816020080"/>
      </c:lineChart>
      <c:catAx>
        <c:axId val="181601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n-US"/>
          </a:p>
        </c:txPr>
        <c:crossAx val="1816020080"/>
        <c:crosses val="autoZero"/>
        <c:auto val="1"/>
        <c:lblAlgn val="ctr"/>
        <c:lblOffset val="100"/>
        <c:noMultiLvlLbl val="0"/>
      </c:catAx>
      <c:valAx>
        <c:axId val="1816020080"/>
        <c:scaling>
          <c:orientation val="minMax"/>
          <c:max val="0.70000000000000007"/>
        </c:scaling>
        <c:delete val="0"/>
        <c:axPos val="l"/>
        <c:majorGridlines>
          <c:spPr>
            <a:ln w="952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n-US"/>
          </a:p>
        </c:txPr>
        <c:crossAx val="1816019248"/>
        <c:crosses val="autoZero"/>
        <c:crossBetween val="between"/>
      </c:valAx>
      <c:spPr>
        <a:solidFill>
          <a:schemeClr val="bg1">
            <a:lumMod val="95000"/>
            <a:alpha val="50000"/>
          </a:schemeClr>
        </a:solidFill>
        <a:ln>
          <a:noFill/>
        </a:ln>
        <a:effectLst/>
      </c:spPr>
    </c:plotArea>
    <c:plotVisOnly val="1"/>
    <c:dispBlanksAs val="gap"/>
    <c:showDLblsOverMax val="0"/>
  </c:chart>
  <c:spPr>
    <a:noFill/>
    <a:ln>
      <a:noFill/>
    </a:ln>
    <a:effectLst/>
  </c:spPr>
  <c:txPr>
    <a:bodyPr/>
    <a:lstStyle/>
    <a:p>
      <a:pPr>
        <a:defRPr sz="1400">
          <a:latin typeface="Roboto Light" panose="02000000000000000000" pitchFamily="2" charset="0"/>
          <a:ea typeface="Roboto Light" panose="020000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'International Travel Recovery'!$A$6</c:f>
              <c:strCache>
                <c:ptCount val="1"/>
                <c:pt idx="0">
                  <c:v>2023</c:v>
                </c:pt>
              </c:strCache>
            </c:strRef>
          </c:tx>
          <c:spPr>
            <a:ln w="28575" cap="rnd">
              <a:solidFill>
                <a:srgbClr val="00305E"/>
              </a:solidFill>
              <a:round/>
            </a:ln>
            <a:effectLst/>
          </c:spPr>
          <c:marker>
            <c:symbol val="circle"/>
            <c:size val="12"/>
            <c:spPr>
              <a:solidFill>
                <a:schemeClr val="bg1"/>
              </a:solidFill>
              <a:ln w="9525">
                <a:solidFill>
                  <a:srgbClr val="00305E"/>
                </a:solidFill>
              </a:ln>
              <a:effectLst/>
            </c:spPr>
          </c:marker>
          <c:cat>
            <c:strRef>
              <c:f>'International Travel Recovery'!$B$3:$H$3</c:f>
              <c:strCache>
                <c:ptCount val="7"/>
                <c:pt idx="0">
                  <c:v>No recovery</c:v>
                </c:pt>
                <c:pt idx="1">
                  <c:v>20% recovery</c:v>
                </c:pt>
                <c:pt idx="2">
                  <c:v>40% recovery</c:v>
                </c:pt>
                <c:pt idx="3">
                  <c:v>60% recovery</c:v>
                </c:pt>
                <c:pt idx="4">
                  <c:v>80% recovery</c:v>
                </c:pt>
                <c:pt idx="5">
                  <c:v>100% recovery</c:v>
                </c:pt>
                <c:pt idx="6">
                  <c:v>More than 100% recovery</c:v>
                </c:pt>
              </c:strCache>
            </c:strRef>
          </c:cat>
          <c:val>
            <c:numRef>
              <c:f>'International Travel Recovery'!$B$6:$H$6</c:f>
              <c:numCache>
                <c:formatCode>0.00%</c:formatCode>
                <c:ptCount val="7"/>
                <c:pt idx="0">
                  <c:v>0.02</c:v>
                </c:pt>
                <c:pt idx="1">
                  <c:v>9.8000000000000004E-2</c:v>
                </c:pt>
                <c:pt idx="2">
                  <c:v>0.11799999999999999</c:v>
                </c:pt>
                <c:pt idx="3">
                  <c:v>0.23499999999999999</c:v>
                </c:pt>
                <c:pt idx="4">
                  <c:v>7.8E-2</c:v>
                </c:pt>
                <c:pt idx="5">
                  <c:v>0.19600000000000001</c:v>
                </c:pt>
                <c:pt idx="6">
                  <c:v>0.255</c:v>
                </c:pt>
              </c:numCache>
            </c:numRef>
          </c:val>
          <c:smooth val="0"/>
          <c:extLst>
            <c:ext xmlns:c16="http://schemas.microsoft.com/office/drawing/2014/chart" uri="{C3380CC4-5D6E-409C-BE32-E72D297353CC}">
              <c16:uniqueId val="{00000000-066C-4A9F-890B-D07B3AB2D908}"/>
            </c:ext>
          </c:extLst>
        </c:ser>
        <c:dLbls>
          <c:showLegendKey val="0"/>
          <c:showVal val="0"/>
          <c:showCatName val="0"/>
          <c:showSerName val="0"/>
          <c:showPercent val="0"/>
          <c:showBubbleSize val="0"/>
        </c:dLbls>
        <c:marker val="1"/>
        <c:smooth val="0"/>
        <c:axId val="1816019248"/>
        <c:axId val="1816020080"/>
      </c:lineChart>
      <c:catAx>
        <c:axId val="181601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n-US"/>
          </a:p>
        </c:txPr>
        <c:crossAx val="1816020080"/>
        <c:crosses val="autoZero"/>
        <c:auto val="1"/>
        <c:lblAlgn val="ctr"/>
        <c:lblOffset val="100"/>
        <c:noMultiLvlLbl val="0"/>
      </c:catAx>
      <c:valAx>
        <c:axId val="1816020080"/>
        <c:scaling>
          <c:orientation val="minMax"/>
          <c:max val="0.70000000000000007"/>
        </c:scaling>
        <c:delete val="0"/>
        <c:axPos val="l"/>
        <c:majorGridlines>
          <c:spPr>
            <a:ln w="952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n-US"/>
          </a:p>
        </c:txPr>
        <c:crossAx val="1816019248"/>
        <c:crosses val="autoZero"/>
        <c:crossBetween val="between"/>
      </c:valAx>
      <c:spPr>
        <a:solidFill>
          <a:schemeClr val="bg1">
            <a:lumMod val="95000"/>
            <a:alpha val="50000"/>
          </a:schemeClr>
        </a:solidFill>
        <a:ln>
          <a:noFill/>
        </a:ln>
        <a:effectLst/>
      </c:spPr>
    </c:plotArea>
    <c:plotVisOnly val="1"/>
    <c:dispBlanksAs val="gap"/>
    <c:showDLblsOverMax val="0"/>
  </c:chart>
  <c:spPr>
    <a:noFill/>
    <a:ln>
      <a:noFill/>
    </a:ln>
    <a:effectLst/>
  </c:spPr>
  <c:txPr>
    <a:bodyPr/>
    <a:lstStyle/>
    <a:p>
      <a:pPr>
        <a:defRPr sz="1400">
          <a:latin typeface="Roboto Light" panose="02000000000000000000" pitchFamily="2" charset="0"/>
          <a:ea typeface="Roboto Light"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E50EF-8D43-44A6-A00D-5F94D35405EA}"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C0588-24DF-455D-8ED1-2F1CF0AAFF07}" type="slidenum">
              <a:rPr lang="en-US" smtClean="0"/>
              <a:t>‹#›</a:t>
            </a:fld>
            <a:endParaRPr lang="en-US"/>
          </a:p>
        </p:txBody>
      </p:sp>
    </p:spTree>
    <p:extLst>
      <p:ext uri="{BB962C8B-B14F-4D97-AF65-F5344CB8AC3E}">
        <p14:creationId xmlns:p14="http://schemas.microsoft.com/office/powerpoint/2010/main" val="70678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F9E9D-9EE4-47E3-A0BC-9BBA40018F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337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17BF4-4E34-42DD-A222-1824F327E4FD}" type="slidenum">
              <a:rPr lang="en-GB" smtClean="0"/>
              <a:t>15</a:t>
            </a:fld>
            <a:endParaRPr lang="en-GB" dirty="0"/>
          </a:p>
        </p:txBody>
      </p:sp>
    </p:spTree>
    <p:extLst>
      <p:ext uri="{BB962C8B-B14F-4D97-AF65-F5344CB8AC3E}">
        <p14:creationId xmlns:p14="http://schemas.microsoft.com/office/powerpoint/2010/main" val="214225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317BF4-4E34-42DD-A222-1824F327E4FD}" type="slidenum">
              <a:rPr lang="en-GB" smtClean="0"/>
              <a:t>16</a:t>
            </a:fld>
            <a:endParaRPr lang="en-GB"/>
          </a:p>
        </p:txBody>
      </p:sp>
    </p:spTree>
    <p:extLst>
      <p:ext uri="{BB962C8B-B14F-4D97-AF65-F5344CB8AC3E}">
        <p14:creationId xmlns:p14="http://schemas.microsoft.com/office/powerpoint/2010/main" val="375876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317BF4-4E34-42DD-A222-1824F327E4FD}" type="slidenum">
              <a:rPr lang="en-GB" smtClean="0"/>
              <a:t>17</a:t>
            </a:fld>
            <a:endParaRPr lang="en-GB"/>
          </a:p>
        </p:txBody>
      </p:sp>
    </p:spTree>
    <p:extLst>
      <p:ext uri="{BB962C8B-B14F-4D97-AF65-F5344CB8AC3E}">
        <p14:creationId xmlns:p14="http://schemas.microsoft.com/office/powerpoint/2010/main" val="349513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D7317BF4-4E34-42DD-A222-1824F327E4FD}" type="slidenum">
              <a:rPr lang="en-GB" smtClean="0"/>
              <a:t>18</a:t>
            </a:fld>
            <a:endParaRPr lang="en-GB" dirty="0"/>
          </a:p>
        </p:txBody>
      </p:sp>
    </p:spTree>
    <p:extLst>
      <p:ext uri="{BB962C8B-B14F-4D97-AF65-F5344CB8AC3E}">
        <p14:creationId xmlns:p14="http://schemas.microsoft.com/office/powerpoint/2010/main" val="229681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317BF4-4E34-42DD-A222-1824F327E4FD}" type="slidenum">
              <a:rPr lang="en-GB" smtClean="0"/>
              <a:t>23</a:t>
            </a:fld>
            <a:endParaRPr lang="en-GB"/>
          </a:p>
        </p:txBody>
      </p:sp>
    </p:spTree>
    <p:extLst>
      <p:ext uri="{BB962C8B-B14F-4D97-AF65-F5344CB8AC3E}">
        <p14:creationId xmlns:p14="http://schemas.microsoft.com/office/powerpoint/2010/main" val="112485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b="1" i="1" baseline="0"/>
              <a:t>RESEARCH QUESTION:</a:t>
            </a:r>
            <a:endParaRPr lang="en-GB" b="1" i="1" baseline="0"/>
          </a:p>
          <a:p>
            <a:r>
              <a:rPr lang="en-GB" i="1"/>
              <a:t>Based on your observations, how have group trips impacted the students you teach?</a:t>
            </a:r>
          </a:p>
          <a:p>
            <a:endParaRPr lang="en-GB"/>
          </a:p>
          <a:p>
            <a:r>
              <a:rPr lang="en-GB"/>
              <a:t>The profound and instant effect of a travel experience on the performance of young people, inside and outside of an education system, helps boost their personal development. The majority of teachers surveyed (60%) state that student travel triggers a transformation, as a part of which students develop higher ambitions to know, learn and explore. Students are also more aware of themselves and prone to future travel. In addition, learning about new cultures has one of the most effective impacts on young people, as teachers observed that it increases tolerance and respectfulness.</a:t>
            </a:r>
          </a:p>
        </p:txBody>
      </p:sp>
      <p:sp>
        <p:nvSpPr>
          <p:cNvPr id="4" name="Slide Number Placeholder 3"/>
          <p:cNvSpPr>
            <a:spLocks noGrp="1"/>
          </p:cNvSpPr>
          <p:nvPr>
            <p:ph type="sldNum" sz="quarter" idx="10"/>
          </p:nvPr>
        </p:nvSpPr>
        <p:spPr/>
        <p:txBody>
          <a:bodyPr/>
          <a:lstStyle/>
          <a:p>
            <a:fld id="{31F6FA00-254B-46BA-8B71-077D6058A64F}" type="slidenum">
              <a:rPr lang="en-GB" smtClean="0"/>
              <a:t>28</a:t>
            </a:fld>
            <a:endParaRPr lang="en-GB"/>
          </a:p>
        </p:txBody>
      </p:sp>
    </p:spTree>
    <p:extLst>
      <p:ext uri="{BB962C8B-B14F-4D97-AF65-F5344CB8AC3E}">
        <p14:creationId xmlns:p14="http://schemas.microsoft.com/office/powerpoint/2010/main" val="377865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b="1" i="1" baseline="0"/>
              <a:t>RESEARCH QUESTION:</a:t>
            </a:r>
          </a:p>
          <a:p>
            <a:r>
              <a:rPr lang="en-US" i="1"/>
              <a:t>What percentage of the students you welcomed in the past academic year (2013/14) were aged (approximately)…?</a:t>
            </a:r>
          </a:p>
        </p:txBody>
      </p:sp>
      <p:sp>
        <p:nvSpPr>
          <p:cNvPr id="4" name="Slide Number Placeholder 3"/>
          <p:cNvSpPr>
            <a:spLocks noGrp="1"/>
          </p:cNvSpPr>
          <p:nvPr>
            <p:ph type="sldNum" sz="quarter" idx="10"/>
          </p:nvPr>
        </p:nvSpPr>
        <p:spPr/>
        <p:txBody>
          <a:bodyPr/>
          <a:lstStyle/>
          <a:p>
            <a:fld id="{EF6086D9-E12E-4E9A-ADE7-3BAD9D4F934A}" type="slidenum">
              <a:rPr lang="en-GB" smtClean="0"/>
              <a:t>6</a:t>
            </a:fld>
            <a:endParaRPr lang="en-GB"/>
          </a:p>
        </p:txBody>
      </p:sp>
    </p:spTree>
    <p:extLst>
      <p:ext uri="{BB962C8B-B14F-4D97-AF65-F5344CB8AC3E}">
        <p14:creationId xmlns:p14="http://schemas.microsoft.com/office/powerpoint/2010/main" val="390117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i="1" baseline="0" dirty="0"/>
              <a:t>RESEARCH QUESTION:</a:t>
            </a:r>
          </a:p>
          <a:p>
            <a:r>
              <a:rPr lang="en-GB" i="1" dirty="0"/>
              <a:t>List the most popular countries your company sent student groups to in the past academic year (2013/14).</a:t>
            </a:r>
          </a:p>
          <a:p>
            <a:endParaRPr lang="en-GB" i="1" dirty="0"/>
          </a:p>
          <a:p>
            <a:r>
              <a:rPr lang="en-GB" i="0" dirty="0"/>
              <a:t>English-speaking destinations lead the global ranking of top student group travel destinations. The U.S is the second most popular destination for group trips and 64% of tour operators said it is among the top 10 destinations they send students to. </a:t>
            </a:r>
          </a:p>
          <a:p>
            <a:r>
              <a:rPr lang="en-GB" i="0" dirty="0"/>
              <a:t>Furthermore, tour operators from 70 countries predict a steep increase in the demand for student trips to the U.S.</a:t>
            </a:r>
          </a:p>
        </p:txBody>
      </p:sp>
      <p:sp>
        <p:nvSpPr>
          <p:cNvPr id="4" name="Slide Number Placeholder 3"/>
          <p:cNvSpPr>
            <a:spLocks noGrp="1"/>
          </p:cNvSpPr>
          <p:nvPr>
            <p:ph type="sldNum" sz="quarter" idx="10"/>
          </p:nvPr>
        </p:nvSpPr>
        <p:spPr/>
        <p:txBody>
          <a:bodyPr/>
          <a:lstStyle/>
          <a:p>
            <a:fld id="{EF6086D9-E12E-4E9A-ADE7-3BAD9D4F934A}" type="slidenum">
              <a:rPr lang="en-GB" smtClean="0"/>
              <a:t>8</a:t>
            </a:fld>
            <a:endParaRPr lang="en-GB"/>
          </a:p>
        </p:txBody>
      </p:sp>
    </p:spTree>
    <p:extLst>
      <p:ext uri="{BB962C8B-B14F-4D97-AF65-F5344CB8AC3E}">
        <p14:creationId xmlns:p14="http://schemas.microsoft.com/office/powerpoint/2010/main" val="191194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17BF4-4E34-42DD-A222-1824F327E4FD}" type="slidenum">
              <a:rPr lang="en-GB" smtClean="0"/>
              <a:t>10</a:t>
            </a:fld>
            <a:endParaRPr lang="en-GB" dirty="0"/>
          </a:p>
        </p:txBody>
      </p:sp>
    </p:spTree>
    <p:extLst>
      <p:ext uri="{BB962C8B-B14F-4D97-AF65-F5344CB8AC3E}">
        <p14:creationId xmlns:p14="http://schemas.microsoft.com/office/powerpoint/2010/main" val="349513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17BF4-4E34-42DD-A222-1824F327E4FD}" type="slidenum">
              <a:rPr lang="en-GB" smtClean="0"/>
              <a:t>11</a:t>
            </a:fld>
            <a:endParaRPr lang="en-GB" dirty="0"/>
          </a:p>
        </p:txBody>
      </p:sp>
    </p:spTree>
    <p:extLst>
      <p:ext uri="{BB962C8B-B14F-4D97-AF65-F5344CB8AC3E}">
        <p14:creationId xmlns:p14="http://schemas.microsoft.com/office/powerpoint/2010/main" val="64003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17BF4-4E34-42DD-A222-1824F327E4FD}" type="slidenum">
              <a:rPr lang="en-GB" smtClean="0"/>
              <a:t>12</a:t>
            </a:fld>
            <a:endParaRPr lang="en-GB" dirty="0"/>
          </a:p>
        </p:txBody>
      </p:sp>
    </p:spTree>
    <p:extLst>
      <p:ext uri="{BB962C8B-B14F-4D97-AF65-F5344CB8AC3E}">
        <p14:creationId xmlns:p14="http://schemas.microsoft.com/office/powerpoint/2010/main" val="104980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17BF4-4E34-42DD-A222-1824F327E4FD}" type="slidenum">
              <a:rPr lang="en-GB" smtClean="0"/>
              <a:t>13</a:t>
            </a:fld>
            <a:endParaRPr lang="en-GB" dirty="0"/>
          </a:p>
        </p:txBody>
      </p:sp>
    </p:spTree>
    <p:extLst>
      <p:ext uri="{BB962C8B-B14F-4D97-AF65-F5344CB8AC3E}">
        <p14:creationId xmlns:p14="http://schemas.microsoft.com/office/powerpoint/2010/main" val="234326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773540" rtl="0" eaLnBrk="1" fontAlgn="auto" latinLnBrk="0" hangingPunct="1">
              <a:lnSpc>
                <a:spcPct val="100000"/>
              </a:lnSpc>
              <a:spcBef>
                <a:spcPts val="0"/>
              </a:spcBef>
              <a:spcAft>
                <a:spcPts val="0"/>
              </a:spcAft>
              <a:buClrTx/>
              <a:buSzTx/>
              <a:buFontTx/>
              <a:buNone/>
              <a:tabLst/>
              <a:defRPr/>
            </a:pPr>
            <a:fld id="{D7317BF4-4E34-42DD-A222-1824F327E4F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7354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60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89B4-5F68-BE44-91B8-4E593D4A90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38F79F-05C6-8347-9066-591C56ED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8061F-21A2-7F4D-A612-C2FFB7AE4FCB}"/>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5" name="Footer Placeholder 4">
            <a:extLst>
              <a:ext uri="{FF2B5EF4-FFF2-40B4-BE49-F238E27FC236}">
                <a16:creationId xmlns:a16="http://schemas.microsoft.com/office/drawing/2014/main" id="{A1643440-A4D0-4A4B-B650-1187992B4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15A8B-A832-3445-B4EA-A8A4D6B5876A}"/>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170810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68F3-479C-234B-9655-0F0B54081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3D4149-03B9-7444-9FA3-7E2950D82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B75D7-F6C7-A443-B9DD-0EA430EC38B4}"/>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5" name="Footer Placeholder 4">
            <a:extLst>
              <a:ext uri="{FF2B5EF4-FFF2-40B4-BE49-F238E27FC236}">
                <a16:creationId xmlns:a16="http://schemas.microsoft.com/office/drawing/2014/main" id="{1CDCCD0A-E72C-D14D-893C-910BB7AAD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F8E23-4158-7940-8BDB-C468D026E559}"/>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373011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7D006-F5C4-8545-9CB5-5CF715A76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F743A6-E312-0F4F-89BF-80C84CE33B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745B1-318F-3B47-B93B-1608CFA68378}"/>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5" name="Footer Placeholder 4">
            <a:extLst>
              <a:ext uri="{FF2B5EF4-FFF2-40B4-BE49-F238E27FC236}">
                <a16:creationId xmlns:a16="http://schemas.microsoft.com/office/drawing/2014/main" id="{3FA4F42B-936E-044E-9451-1AA1E989C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07AC5-FD33-3643-9421-2CD887C91DA4}"/>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92504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2600"/>
            </a:lvl1pPr>
            <a:lvl2pPr marL="515719" indent="0" algn="ctr">
              <a:buNone/>
              <a:defRPr sz="2267"/>
            </a:lvl2pPr>
            <a:lvl3pPr marL="1031438" indent="0" algn="ctr">
              <a:buNone/>
              <a:defRPr sz="2000"/>
            </a:lvl3pPr>
            <a:lvl4pPr marL="1547159" indent="0" algn="ctr">
              <a:buNone/>
              <a:defRPr sz="1800"/>
            </a:lvl4pPr>
            <a:lvl5pPr marL="2062877" indent="0" algn="ctr">
              <a:buNone/>
              <a:defRPr sz="1800"/>
            </a:lvl5pPr>
            <a:lvl6pPr marL="2578596" indent="0" algn="ctr">
              <a:buNone/>
              <a:defRPr sz="1800"/>
            </a:lvl6pPr>
            <a:lvl7pPr marL="3094315" indent="0" algn="ctr">
              <a:buNone/>
              <a:defRPr sz="1800"/>
            </a:lvl7pPr>
            <a:lvl8pPr marL="3610034" indent="0" algn="ctr">
              <a:buNone/>
              <a:defRPr sz="1800"/>
            </a:lvl8pPr>
            <a:lvl9pPr marL="4125754"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FF922F-0932-4EAF-901F-71B99C608252}" type="datetime1">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364343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A28AC-B388-492E-82F8-4C4010D54382}" type="datetime1">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415578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4" y="1709742"/>
            <a:ext cx="10515600" cy="2852737"/>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31854" y="4589466"/>
            <a:ext cx="10515600" cy="1500187"/>
          </a:xfrm>
        </p:spPr>
        <p:txBody>
          <a:bodyPr/>
          <a:lstStyle>
            <a:lvl1pPr marL="0" indent="0">
              <a:buNone/>
              <a:defRPr sz="2600">
                <a:solidFill>
                  <a:schemeClr val="tx1"/>
                </a:solidFill>
              </a:defRPr>
            </a:lvl1pPr>
            <a:lvl2pPr marL="515719" indent="0">
              <a:buNone/>
              <a:defRPr sz="2267">
                <a:solidFill>
                  <a:schemeClr val="tx1">
                    <a:tint val="75000"/>
                  </a:schemeClr>
                </a:solidFill>
              </a:defRPr>
            </a:lvl2pPr>
            <a:lvl3pPr marL="1031438" indent="0">
              <a:buNone/>
              <a:defRPr sz="2000">
                <a:solidFill>
                  <a:schemeClr val="tx1">
                    <a:tint val="75000"/>
                  </a:schemeClr>
                </a:solidFill>
              </a:defRPr>
            </a:lvl3pPr>
            <a:lvl4pPr marL="1547159" indent="0">
              <a:buNone/>
              <a:defRPr sz="1800">
                <a:solidFill>
                  <a:schemeClr val="tx1">
                    <a:tint val="75000"/>
                  </a:schemeClr>
                </a:solidFill>
              </a:defRPr>
            </a:lvl4pPr>
            <a:lvl5pPr marL="2062877" indent="0">
              <a:buNone/>
              <a:defRPr sz="1800">
                <a:solidFill>
                  <a:schemeClr val="tx1">
                    <a:tint val="75000"/>
                  </a:schemeClr>
                </a:solidFill>
              </a:defRPr>
            </a:lvl5pPr>
            <a:lvl6pPr marL="2578596" indent="0">
              <a:buNone/>
              <a:defRPr sz="1800">
                <a:solidFill>
                  <a:schemeClr val="tx1">
                    <a:tint val="75000"/>
                  </a:schemeClr>
                </a:solidFill>
              </a:defRPr>
            </a:lvl6pPr>
            <a:lvl7pPr marL="3094315" indent="0">
              <a:buNone/>
              <a:defRPr sz="1800">
                <a:solidFill>
                  <a:schemeClr val="tx1">
                    <a:tint val="75000"/>
                  </a:schemeClr>
                </a:solidFill>
              </a:defRPr>
            </a:lvl7pPr>
            <a:lvl8pPr marL="3610034" indent="0">
              <a:buNone/>
              <a:defRPr sz="1800">
                <a:solidFill>
                  <a:schemeClr val="tx1">
                    <a:tint val="75000"/>
                  </a:schemeClr>
                </a:solidFill>
              </a:defRPr>
            </a:lvl8pPr>
            <a:lvl9pPr marL="4125754" indent="0">
              <a:buNone/>
              <a:defRPr sz="1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124768-7F2E-4AC5-B665-42313BB59BF3}" type="datetime1">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2714755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DF9F86-7ED8-4948-A5A7-8757C5B48F3F}" type="datetime1">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184882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1"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600" b="1"/>
            </a:lvl1pPr>
            <a:lvl2pPr marL="515719" indent="0">
              <a:buNone/>
              <a:defRPr sz="2267" b="1"/>
            </a:lvl2pPr>
            <a:lvl3pPr marL="1031438" indent="0">
              <a:buNone/>
              <a:defRPr sz="2000" b="1"/>
            </a:lvl3pPr>
            <a:lvl4pPr marL="1547159" indent="0">
              <a:buNone/>
              <a:defRPr sz="1800" b="1"/>
            </a:lvl4pPr>
            <a:lvl5pPr marL="2062877" indent="0">
              <a:buNone/>
              <a:defRPr sz="1800" b="1"/>
            </a:lvl5pPr>
            <a:lvl6pPr marL="2578596" indent="0">
              <a:buNone/>
              <a:defRPr sz="1800" b="1"/>
            </a:lvl6pPr>
            <a:lvl7pPr marL="3094315" indent="0">
              <a:buNone/>
              <a:defRPr sz="1800" b="1"/>
            </a:lvl7pPr>
            <a:lvl8pPr marL="3610034" indent="0">
              <a:buNone/>
              <a:defRPr sz="1800" b="1"/>
            </a:lvl8pPr>
            <a:lvl9pPr marL="4125754" indent="0">
              <a:buNone/>
              <a:defRPr sz="1800"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600" b="1"/>
            </a:lvl1pPr>
            <a:lvl2pPr marL="515719" indent="0">
              <a:buNone/>
              <a:defRPr sz="2267" b="1"/>
            </a:lvl2pPr>
            <a:lvl3pPr marL="1031438" indent="0">
              <a:buNone/>
              <a:defRPr sz="2000" b="1"/>
            </a:lvl3pPr>
            <a:lvl4pPr marL="1547159" indent="0">
              <a:buNone/>
              <a:defRPr sz="1800" b="1"/>
            </a:lvl4pPr>
            <a:lvl5pPr marL="2062877" indent="0">
              <a:buNone/>
              <a:defRPr sz="1800" b="1"/>
            </a:lvl5pPr>
            <a:lvl6pPr marL="2578596" indent="0">
              <a:buNone/>
              <a:defRPr sz="1800" b="1"/>
            </a:lvl6pPr>
            <a:lvl7pPr marL="3094315" indent="0">
              <a:buNone/>
              <a:defRPr sz="1800" b="1"/>
            </a:lvl7pPr>
            <a:lvl8pPr marL="3610034" indent="0">
              <a:buNone/>
              <a:defRPr sz="1800" b="1"/>
            </a:lvl8pPr>
            <a:lvl9pPr marL="4125754" indent="0">
              <a:buNone/>
              <a:defRPr sz="18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CB76B0-9A25-436A-8F12-E07216EDC168}" type="datetime1">
              <a:rPr lang="en-GB" smtClean="0"/>
              <a:t>23/02/2022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1817671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9ACDD-E9D2-43C3-8B59-36169D06CD7A}" type="datetime1">
              <a:rPr lang="en-GB" smtClean="0"/>
              <a:t>23/02/2022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2318313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EC595-8175-45AE-801F-B888619D37BF}" type="datetime1">
              <a:rPr lang="en-GB" smtClean="0"/>
              <a:t>23/02/2022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1178463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600"/>
            </a:lvl1pPr>
            <a:lvl2pPr>
              <a:defRPr sz="3133"/>
            </a:lvl2pPr>
            <a:lvl3pPr>
              <a:defRPr sz="2600"/>
            </a:lvl3pPr>
            <a:lvl4pPr>
              <a:defRPr sz="2267"/>
            </a:lvl4pPr>
            <a:lvl5pPr>
              <a:defRPr sz="2267"/>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1"/>
            <a:ext cx="3932237" cy="3811588"/>
          </a:xfrm>
        </p:spPr>
        <p:txBody>
          <a:bodyPr/>
          <a:lstStyle>
            <a:lvl1pPr marL="0" indent="0">
              <a:buNone/>
              <a:defRPr sz="1800"/>
            </a:lvl1pPr>
            <a:lvl2pPr marL="515719" indent="0">
              <a:buNone/>
              <a:defRPr sz="1600"/>
            </a:lvl2pPr>
            <a:lvl3pPr marL="1031438" indent="0">
              <a:buNone/>
              <a:defRPr sz="1333"/>
            </a:lvl3pPr>
            <a:lvl4pPr marL="1547159" indent="0">
              <a:buNone/>
              <a:defRPr sz="1267"/>
            </a:lvl4pPr>
            <a:lvl5pPr marL="2062877" indent="0">
              <a:buNone/>
              <a:defRPr sz="1267"/>
            </a:lvl5pPr>
            <a:lvl6pPr marL="2578596" indent="0">
              <a:buNone/>
              <a:defRPr sz="1267"/>
            </a:lvl6pPr>
            <a:lvl7pPr marL="3094315" indent="0">
              <a:buNone/>
              <a:defRPr sz="1267"/>
            </a:lvl7pPr>
            <a:lvl8pPr marL="3610034" indent="0">
              <a:buNone/>
              <a:defRPr sz="1267"/>
            </a:lvl8pPr>
            <a:lvl9pPr marL="4125754" indent="0">
              <a:buNone/>
              <a:defRPr sz="1267"/>
            </a:lvl9pPr>
          </a:lstStyle>
          <a:p>
            <a:pPr lvl="0"/>
            <a:r>
              <a:rPr lang="en-US"/>
              <a:t>Edit Master text styles</a:t>
            </a:r>
          </a:p>
        </p:txBody>
      </p:sp>
      <p:sp>
        <p:nvSpPr>
          <p:cNvPr id="5" name="Date Placeholder 4"/>
          <p:cNvSpPr>
            <a:spLocks noGrp="1"/>
          </p:cNvSpPr>
          <p:nvPr>
            <p:ph type="dt" sz="half" idx="10"/>
          </p:nvPr>
        </p:nvSpPr>
        <p:spPr/>
        <p:txBody>
          <a:bodyPr/>
          <a:lstStyle/>
          <a:p>
            <a:fld id="{E70494EC-D6E9-4E4A-B732-99B03DBB1943}" type="datetime1">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382498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1E58-EB13-0E46-A3CD-386666565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3AD4A8-F628-A949-BBAE-E51C541BC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8FD5E-0BF5-1940-AFC1-8282737F2F5F}"/>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5" name="Footer Placeholder 4">
            <a:extLst>
              <a:ext uri="{FF2B5EF4-FFF2-40B4-BE49-F238E27FC236}">
                <a16:creationId xmlns:a16="http://schemas.microsoft.com/office/drawing/2014/main" id="{C15B0549-4A6F-BC4C-BD14-191120B1C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9C443-7F07-274A-AFBD-C6A03DE1DAD1}"/>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3016705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600"/>
            </a:lvl1pPr>
            <a:lvl2pPr marL="515719" indent="0">
              <a:buNone/>
              <a:defRPr sz="3133"/>
            </a:lvl2pPr>
            <a:lvl3pPr marL="1031438" indent="0">
              <a:buNone/>
              <a:defRPr sz="2600"/>
            </a:lvl3pPr>
            <a:lvl4pPr marL="1547159" indent="0">
              <a:buNone/>
              <a:defRPr sz="2267"/>
            </a:lvl4pPr>
            <a:lvl5pPr marL="2062877" indent="0">
              <a:buNone/>
              <a:defRPr sz="2267"/>
            </a:lvl5pPr>
            <a:lvl6pPr marL="2578596" indent="0">
              <a:buNone/>
              <a:defRPr sz="2267"/>
            </a:lvl6pPr>
            <a:lvl7pPr marL="3094315" indent="0">
              <a:buNone/>
              <a:defRPr sz="2267"/>
            </a:lvl7pPr>
            <a:lvl8pPr marL="3610034" indent="0">
              <a:buNone/>
              <a:defRPr sz="2267"/>
            </a:lvl8pPr>
            <a:lvl9pPr marL="4125754"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39790" y="2057401"/>
            <a:ext cx="3932237" cy="3811588"/>
          </a:xfrm>
        </p:spPr>
        <p:txBody>
          <a:bodyPr/>
          <a:lstStyle>
            <a:lvl1pPr marL="0" indent="0">
              <a:buNone/>
              <a:defRPr sz="1800"/>
            </a:lvl1pPr>
            <a:lvl2pPr marL="515719" indent="0">
              <a:buNone/>
              <a:defRPr sz="1600"/>
            </a:lvl2pPr>
            <a:lvl3pPr marL="1031438" indent="0">
              <a:buNone/>
              <a:defRPr sz="1333"/>
            </a:lvl3pPr>
            <a:lvl4pPr marL="1547159" indent="0">
              <a:buNone/>
              <a:defRPr sz="1267"/>
            </a:lvl4pPr>
            <a:lvl5pPr marL="2062877" indent="0">
              <a:buNone/>
              <a:defRPr sz="1267"/>
            </a:lvl5pPr>
            <a:lvl6pPr marL="2578596" indent="0">
              <a:buNone/>
              <a:defRPr sz="1267"/>
            </a:lvl6pPr>
            <a:lvl7pPr marL="3094315" indent="0">
              <a:buNone/>
              <a:defRPr sz="1267"/>
            </a:lvl7pPr>
            <a:lvl8pPr marL="3610034" indent="0">
              <a:buNone/>
              <a:defRPr sz="1267"/>
            </a:lvl8pPr>
            <a:lvl9pPr marL="4125754" indent="0">
              <a:buNone/>
              <a:defRPr sz="1267"/>
            </a:lvl9pPr>
          </a:lstStyle>
          <a:p>
            <a:pPr lvl="0"/>
            <a:r>
              <a:rPr lang="en-US"/>
              <a:t>Edit Master text styles</a:t>
            </a:r>
          </a:p>
        </p:txBody>
      </p:sp>
      <p:sp>
        <p:nvSpPr>
          <p:cNvPr id="5" name="Date Placeholder 4"/>
          <p:cNvSpPr>
            <a:spLocks noGrp="1"/>
          </p:cNvSpPr>
          <p:nvPr>
            <p:ph type="dt" sz="half" idx="10"/>
          </p:nvPr>
        </p:nvSpPr>
        <p:spPr/>
        <p:txBody>
          <a:bodyPr/>
          <a:lstStyle/>
          <a:p>
            <a:fld id="{1C8FA381-6856-4786-8D5B-BC5E0F7E689A}" type="datetime1">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285767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92E09-D2E5-4BF2-9FE9-004D5FEC1BB7}" type="datetime1">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373058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4" y="365125"/>
            <a:ext cx="2628899"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1"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AA152-F879-4813-9167-C1343E268C38}" type="datetime1">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190DE-7D60-46FC-AF13-39360AF06A62}" type="slidenum">
              <a:rPr lang="en-GB" smtClean="0"/>
              <a:t>‹#›</a:t>
            </a:fld>
            <a:endParaRPr lang="en-GB"/>
          </a:p>
        </p:txBody>
      </p:sp>
    </p:spTree>
    <p:extLst>
      <p:ext uri="{BB962C8B-B14F-4D97-AF65-F5344CB8AC3E}">
        <p14:creationId xmlns:p14="http://schemas.microsoft.com/office/powerpoint/2010/main" val="237932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5DC9-9287-CA47-86DA-18C794C99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A2A4-41D6-4440-972E-AC89358BF1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C0CC67-5B33-4140-8351-ACC1554E7B61}"/>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5" name="Footer Placeholder 4">
            <a:extLst>
              <a:ext uri="{FF2B5EF4-FFF2-40B4-BE49-F238E27FC236}">
                <a16:creationId xmlns:a16="http://schemas.microsoft.com/office/drawing/2014/main" id="{EB0FDF3C-22E2-1C45-AE09-EE1EE7D79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C06D3-6F95-804F-B0A1-6E9205E90788}"/>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70881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367B-1AA5-9D4A-8012-E987D2ACD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09A9D3-E310-824F-B152-7551112E59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5CF1A-305D-6E46-91B3-122B5CAAA8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06C672-FF6C-514A-84F8-8B676783158F}"/>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6" name="Footer Placeholder 5">
            <a:extLst>
              <a:ext uri="{FF2B5EF4-FFF2-40B4-BE49-F238E27FC236}">
                <a16:creationId xmlns:a16="http://schemas.microsoft.com/office/drawing/2014/main" id="{2B7D870B-3CE8-9B4A-ACF2-E723A747C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AF37B-8118-E340-9737-C532B31286A6}"/>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268173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2450-83A1-094C-9232-7EB8AF9B23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6C281F-1AA5-094B-A87D-509CE49E2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FF3E3E-163C-BD4A-B892-0B8A69ECCC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D99BDD-8BF8-AF40-ADE2-165E7033E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ABB74-0454-A145-BAA0-73B1AB4D3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6788E1-AAA2-9549-87A8-42806E5E66D7}"/>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8" name="Footer Placeholder 7">
            <a:extLst>
              <a:ext uri="{FF2B5EF4-FFF2-40B4-BE49-F238E27FC236}">
                <a16:creationId xmlns:a16="http://schemas.microsoft.com/office/drawing/2014/main" id="{62E7BEDB-E047-B746-A964-01165C8B45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A052C9-315C-D940-9B55-BF485AFBF9C9}"/>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14068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4824-7F82-3245-8315-21C3CFC25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63E647-089F-934C-A5F8-7307A798825D}"/>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4" name="Footer Placeholder 3">
            <a:extLst>
              <a:ext uri="{FF2B5EF4-FFF2-40B4-BE49-F238E27FC236}">
                <a16:creationId xmlns:a16="http://schemas.microsoft.com/office/drawing/2014/main" id="{F871F449-0FF9-9A4B-8234-E3DBD1A2E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30F47-7444-F144-B313-5B40148ED084}"/>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181740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4B507-05CE-8A42-98B4-CC8A6178C557}"/>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3" name="Footer Placeholder 2">
            <a:extLst>
              <a:ext uri="{FF2B5EF4-FFF2-40B4-BE49-F238E27FC236}">
                <a16:creationId xmlns:a16="http://schemas.microsoft.com/office/drawing/2014/main" id="{5ECFE169-1FF6-EC40-8AAB-EE3BD83C2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D5A9F-9660-4447-BD48-54A8384F2138}"/>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11111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69C6-6873-4545-8EA4-68BC507E6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E974A-336D-1A4E-8A91-8393658B4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401BC-A42E-C64B-8DCA-51E0AA570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A7EE5-1D97-5343-84D9-4C97FAFDCB46}"/>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6" name="Footer Placeholder 5">
            <a:extLst>
              <a:ext uri="{FF2B5EF4-FFF2-40B4-BE49-F238E27FC236}">
                <a16:creationId xmlns:a16="http://schemas.microsoft.com/office/drawing/2014/main" id="{71C5743B-19D4-AD40-BD8F-FBACB6B15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51D97-18F6-2A4B-B136-4FC215816E2B}"/>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23563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67F6-0022-1148-987C-2DA50BFC9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EDA01-974D-7544-83E9-20AA54B3C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921AE4-8FCF-4244-8FA7-22CCA8450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F1525-78EC-EF4B-BDC7-F03C7E626B83}"/>
              </a:ext>
            </a:extLst>
          </p:cNvPr>
          <p:cNvSpPr>
            <a:spLocks noGrp="1"/>
          </p:cNvSpPr>
          <p:nvPr>
            <p:ph type="dt" sz="half" idx="10"/>
          </p:nvPr>
        </p:nvSpPr>
        <p:spPr/>
        <p:txBody>
          <a:bodyPr/>
          <a:lstStyle/>
          <a:p>
            <a:fld id="{D46098E7-162C-F649-AA3B-41EFC26E5684}" type="datetimeFigureOut">
              <a:rPr lang="en-US" smtClean="0"/>
              <a:t>2/23/2022</a:t>
            </a:fld>
            <a:endParaRPr lang="en-US"/>
          </a:p>
        </p:txBody>
      </p:sp>
      <p:sp>
        <p:nvSpPr>
          <p:cNvPr id="6" name="Footer Placeholder 5">
            <a:extLst>
              <a:ext uri="{FF2B5EF4-FFF2-40B4-BE49-F238E27FC236}">
                <a16:creationId xmlns:a16="http://schemas.microsoft.com/office/drawing/2014/main" id="{03073766-A8A5-AE4F-95B0-E37C2A892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F02B5-B01C-D140-A904-39C3ED72B91A}"/>
              </a:ext>
            </a:extLst>
          </p:cNvPr>
          <p:cNvSpPr>
            <a:spLocks noGrp="1"/>
          </p:cNvSpPr>
          <p:nvPr>
            <p:ph type="sldNum" sz="quarter" idx="12"/>
          </p:nvPr>
        </p:nvSpPr>
        <p:spPr/>
        <p:txBody>
          <a:bodyPr/>
          <a:lstStyle/>
          <a:p>
            <a:fld id="{0A46B553-2F8B-F747-870F-32D28B20F9F8}" type="slidenum">
              <a:rPr lang="en-US" smtClean="0"/>
              <a:t>‹#›</a:t>
            </a:fld>
            <a:endParaRPr lang="en-US"/>
          </a:p>
        </p:txBody>
      </p:sp>
    </p:spTree>
    <p:extLst>
      <p:ext uri="{BB962C8B-B14F-4D97-AF65-F5344CB8AC3E}">
        <p14:creationId xmlns:p14="http://schemas.microsoft.com/office/powerpoint/2010/main" val="18932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32BDD9-E160-EE40-BA41-75745FC48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410B2-78BA-E247-9A13-06264AF29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B8C1F-5FF7-3042-AA42-2D463CAAC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098E7-162C-F649-AA3B-41EFC26E5684}" type="datetimeFigureOut">
              <a:rPr lang="en-US" smtClean="0"/>
              <a:t>2/23/2022</a:t>
            </a:fld>
            <a:endParaRPr lang="en-US"/>
          </a:p>
        </p:txBody>
      </p:sp>
      <p:sp>
        <p:nvSpPr>
          <p:cNvPr id="5" name="Footer Placeholder 4">
            <a:extLst>
              <a:ext uri="{FF2B5EF4-FFF2-40B4-BE49-F238E27FC236}">
                <a16:creationId xmlns:a16="http://schemas.microsoft.com/office/drawing/2014/main" id="{DF30B4C1-5B9B-D342-AE9A-34C0322EC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737B9-01E1-E04B-9FC3-D44EC4427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6B553-2F8B-F747-870F-32D28B20F9F8}" type="slidenum">
              <a:rPr lang="en-US" smtClean="0"/>
              <a:t>‹#›</a:t>
            </a:fld>
            <a:endParaRPr lang="en-US"/>
          </a:p>
        </p:txBody>
      </p:sp>
    </p:spTree>
    <p:extLst>
      <p:ext uri="{BB962C8B-B14F-4D97-AF65-F5344CB8AC3E}">
        <p14:creationId xmlns:p14="http://schemas.microsoft.com/office/powerpoint/2010/main" val="420164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9"/>
            <a:ext cx="10515600" cy="1325563"/>
          </a:xfrm>
          <a:prstGeom prst="rect">
            <a:avLst/>
          </a:prstGeom>
        </p:spPr>
        <p:txBody>
          <a:bodyPr vert="horz" lIns="154707" tIns="77354" rIns="154707" bIns="77354"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4" y="1825624"/>
            <a:ext cx="10515600" cy="4351339"/>
          </a:xfrm>
          <a:prstGeom prst="rect">
            <a:avLst/>
          </a:prstGeom>
        </p:spPr>
        <p:txBody>
          <a:bodyPr vert="horz" lIns="154707" tIns="77354" rIns="154707" bIns="7735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2" y="6356353"/>
            <a:ext cx="2743200" cy="365125"/>
          </a:xfrm>
          <a:prstGeom prst="rect">
            <a:avLst/>
          </a:prstGeom>
        </p:spPr>
        <p:txBody>
          <a:bodyPr vert="horz" lIns="154707" tIns="77354" rIns="154707" bIns="77354" rtlCol="0" anchor="ctr"/>
          <a:lstStyle>
            <a:lvl1pPr algn="l">
              <a:defRPr sz="1333">
                <a:solidFill>
                  <a:schemeClr val="tx1">
                    <a:tint val="75000"/>
                  </a:schemeClr>
                </a:solidFill>
              </a:defRPr>
            </a:lvl1pPr>
          </a:lstStyle>
          <a:p>
            <a:fld id="{70F25D90-7952-43BB-9BE3-53E2DE27CAF4}" type="datetime1">
              <a:rPr lang="en-GB" smtClean="0"/>
              <a:t>23/02/2022</a:t>
            </a:fld>
            <a:endParaRPr lang="en-GB"/>
          </a:p>
        </p:txBody>
      </p:sp>
      <p:sp>
        <p:nvSpPr>
          <p:cNvPr id="5" name="Footer Placeholder 4"/>
          <p:cNvSpPr>
            <a:spLocks noGrp="1"/>
          </p:cNvSpPr>
          <p:nvPr>
            <p:ph type="ftr" sz="quarter" idx="3"/>
          </p:nvPr>
        </p:nvSpPr>
        <p:spPr>
          <a:xfrm>
            <a:off x="4038602" y="6356353"/>
            <a:ext cx="4114800" cy="365125"/>
          </a:xfrm>
          <a:prstGeom prst="rect">
            <a:avLst/>
          </a:prstGeom>
        </p:spPr>
        <p:txBody>
          <a:bodyPr vert="horz" lIns="154707" tIns="77354" rIns="154707" bIns="77354" rtlCol="0" anchor="ctr"/>
          <a:lstStyle>
            <a:lvl1pPr algn="ctr">
              <a:defRPr sz="133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2" y="6356353"/>
            <a:ext cx="2743200" cy="365125"/>
          </a:xfrm>
          <a:prstGeom prst="rect">
            <a:avLst/>
          </a:prstGeom>
        </p:spPr>
        <p:txBody>
          <a:bodyPr vert="horz" lIns="154707" tIns="77354" rIns="154707" bIns="77354" rtlCol="0" anchor="ctr"/>
          <a:lstStyle>
            <a:lvl1pPr algn="r">
              <a:defRPr sz="1333">
                <a:solidFill>
                  <a:schemeClr val="tx1">
                    <a:tint val="75000"/>
                  </a:schemeClr>
                </a:solidFill>
              </a:defRPr>
            </a:lvl1pPr>
          </a:lstStyle>
          <a:p>
            <a:fld id="{C74190DE-7D60-46FC-AF13-39360AF06A62}" type="slidenum">
              <a:rPr lang="en-GB" smtClean="0"/>
              <a:t>‹#›</a:t>
            </a:fld>
            <a:endParaRPr lang="en-GB"/>
          </a:p>
        </p:txBody>
      </p:sp>
    </p:spTree>
    <p:extLst>
      <p:ext uri="{BB962C8B-B14F-4D97-AF65-F5344CB8AC3E}">
        <p14:creationId xmlns:p14="http://schemas.microsoft.com/office/powerpoint/2010/main" val="109995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31438" rtl="0" eaLnBrk="1" latinLnBrk="0" hangingPunct="1">
        <a:lnSpc>
          <a:spcPct val="90000"/>
        </a:lnSpc>
        <a:spcBef>
          <a:spcPct val="0"/>
        </a:spcBef>
        <a:buNone/>
        <a:defRPr sz="4867" kern="1200">
          <a:solidFill>
            <a:schemeClr val="tx1"/>
          </a:solidFill>
          <a:latin typeface="+mj-lt"/>
          <a:ea typeface="+mj-ea"/>
          <a:cs typeface="+mj-cs"/>
        </a:defRPr>
      </a:lvl1pPr>
    </p:titleStyle>
    <p:bodyStyle>
      <a:lvl1pPr marL="257860" indent="-257860" algn="l" defTabSz="1031438" rtl="0" eaLnBrk="1" latinLnBrk="0" hangingPunct="1">
        <a:lnSpc>
          <a:spcPct val="90000"/>
        </a:lnSpc>
        <a:spcBef>
          <a:spcPts val="1128"/>
        </a:spcBef>
        <a:buFont typeface="Arial" panose="020B0604020202020204" pitchFamily="34" charset="0"/>
        <a:buChar char="•"/>
        <a:defRPr sz="3133" kern="1200">
          <a:solidFill>
            <a:schemeClr val="tx1"/>
          </a:solidFill>
          <a:latin typeface="+mn-lt"/>
          <a:ea typeface="+mn-ea"/>
          <a:cs typeface="+mn-cs"/>
        </a:defRPr>
      </a:lvl1pPr>
      <a:lvl2pPr marL="773579" indent="-257860" algn="l" defTabSz="1031438" rtl="0" eaLnBrk="1" latinLnBrk="0" hangingPunct="1">
        <a:lnSpc>
          <a:spcPct val="90000"/>
        </a:lnSpc>
        <a:spcBef>
          <a:spcPts val="564"/>
        </a:spcBef>
        <a:buFont typeface="Arial" panose="020B0604020202020204" pitchFamily="34" charset="0"/>
        <a:buChar char="•"/>
        <a:defRPr sz="2600" kern="1200">
          <a:solidFill>
            <a:schemeClr val="tx1"/>
          </a:solidFill>
          <a:latin typeface="+mn-lt"/>
          <a:ea typeface="+mn-ea"/>
          <a:cs typeface="+mn-cs"/>
        </a:defRPr>
      </a:lvl2pPr>
      <a:lvl3pPr marL="1289298" indent="-257860" algn="l" defTabSz="1031438" rtl="0" eaLnBrk="1" latinLnBrk="0" hangingPunct="1">
        <a:lnSpc>
          <a:spcPct val="90000"/>
        </a:lnSpc>
        <a:spcBef>
          <a:spcPts val="564"/>
        </a:spcBef>
        <a:buFont typeface="Arial" panose="020B0604020202020204" pitchFamily="34" charset="0"/>
        <a:buChar char="•"/>
        <a:defRPr sz="2267" kern="1200">
          <a:solidFill>
            <a:schemeClr val="tx1"/>
          </a:solidFill>
          <a:latin typeface="+mn-lt"/>
          <a:ea typeface="+mn-ea"/>
          <a:cs typeface="+mn-cs"/>
        </a:defRPr>
      </a:lvl3pPr>
      <a:lvl4pPr marL="1805016" indent="-257860" algn="l" defTabSz="1031438"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4pPr>
      <a:lvl5pPr marL="2320737" indent="-257860" algn="l" defTabSz="1031438"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5pPr>
      <a:lvl6pPr marL="2836456" indent="-257860" algn="l" defTabSz="1031438"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6pPr>
      <a:lvl7pPr marL="3352175" indent="-257860" algn="l" defTabSz="1031438"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7pPr>
      <a:lvl8pPr marL="3867894" indent="-257860" algn="l" defTabSz="1031438"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8pPr>
      <a:lvl9pPr marL="4383613" indent="-257860" algn="l" defTabSz="1031438"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31438" rtl="0" eaLnBrk="1" latinLnBrk="0" hangingPunct="1">
        <a:defRPr sz="2000" kern="1200">
          <a:solidFill>
            <a:schemeClr val="tx1"/>
          </a:solidFill>
          <a:latin typeface="+mn-lt"/>
          <a:ea typeface="+mn-ea"/>
          <a:cs typeface="+mn-cs"/>
        </a:defRPr>
      </a:lvl1pPr>
      <a:lvl2pPr marL="515719" algn="l" defTabSz="1031438" rtl="0" eaLnBrk="1" latinLnBrk="0" hangingPunct="1">
        <a:defRPr sz="2000" kern="1200">
          <a:solidFill>
            <a:schemeClr val="tx1"/>
          </a:solidFill>
          <a:latin typeface="+mn-lt"/>
          <a:ea typeface="+mn-ea"/>
          <a:cs typeface="+mn-cs"/>
        </a:defRPr>
      </a:lvl2pPr>
      <a:lvl3pPr marL="1031438" algn="l" defTabSz="1031438" rtl="0" eaLnBrk="1" latinLnBrk="0" hangingPunct="1">
        <a:defRPr sz="2000" kern="1200">
          <a:solidFill>
            <a:schemeClr val="tx1"/>
          </a:solidFill>
          <a:latin typeface="+mn-lt"/>
          <a:ea typeface="+mn-ea"/>
          <a:cs typeface="+mn-cs"/>
        </a:defRPr>
      </a:lvl3pPr>
      <a:lvl4pPr marL="1547159" algn="l" defTabSz="1031438" rtl="0" eaLnBrk="1" latinLnBrk="0" hangingPunct="1">
        <a:defRPr sz="2000" kern="1200">
          <a:solidFill>
            <a:schemeClr val="tx1"/>
          </a:solidFill>
          <a:latin typeface="+mn-lt"/>
          <a:ea typeface="+mn-ea"/>
          <a:cs typeface="+mn-cs"/>
        </a:defRPr>
      </a:lvl4pPr>
      <a:lvl5pPr marL="2062877" algn="l" defTabSz="1031438" rtl="0" eaLnBrk="1" latinLnBrk="0" hangingPunct="1">
        <a:defRPr sz="2000" kern="1200">
          <a:solidFill>
            <a:schemeClr val="tx1"/>
          </a:solidFill>
          <a:latin typeface="+mn-lt"/>
          <a:ea typeface="+mn-ea"/>
          <a:cs typeface="+mn-cs"/>
        </a:defRPr>
      </a:lvl5pPr>
      <a:lvl6pPr marL="2578596" algn="l" defTabSz="1031438" rtl="0" eaLnBrk="1" latinLnBrk="0" hangingPunct="1">
        <a:defRPr sz="2000" kern="1200">
          <a:solidFill>
            <a:schemeClr val="tx1"/>
          </a:solidFill>
          <a:latin typeface="+mn-lt"/>
          <a:ea typeface="+mn-ea"/>
          <a:cs typeface="+mn-cs"/>
        </a:defRPr>
      </a:lvl6pPr>
      <a:lvl7pPr marL="3094315" algn="l" defTabSz="1031438" rtl="0" eaLnBrk="1" latinLnBrk="0" hangingPunct="1">
        <a:defRPr sz="2000" kern="1200">
          <a:solidFill>
            <a:schemeClr val="tx1"/>
          </a:solidFill>
          <a:latin typeface="+mn-lt"/>
          <a:ea typeface="+mn-ea"/>
          <a:cs typeface="+mn-cs"/>
        </a:defRPr>
      </a:lvl7pPr>
      <a:lvl8pPr marL="3610034" algn="l" defTabSz="1031438" rtl="0" eaLnBrk="1" latinLnBrk="0" hangingPunct="1">
        <a:defRPr sz="2000" kern="1200">
          <a:solidFill>
            <a:schemeClr val="tx1"/>
          </a:solidFill>
          <a:latin typeface="+mn-lt"/>
          <a:ea typeface="+mn-ea"/>
          <a:cs typeface="+mn-cs"/>
        </a:defRPr>
      </a:lvl8pPr>
      <a:lvl9pPr marL="4125754" algn="l" defTabSz="10314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2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3.xml"/><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0.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8126"/>
            <a:ext cx="7772400" cy="1755266"/>
          </a:xfrm>
        </p:spPr>
        <p:txBody>
          <a:bodyPr>
            <a:normAutofit fontScale="90000"/>
          </a:bodyPr>
          <a:lstStyle/>
          <a:p>
            <a:r>
              <a:rPr lang="en-US" sz="4800" b="1" dirty="0"/>
              <a:t> </a:t>
            </a:r>
            <a:br>
              <a:rPr lang="en-US" sz="4800" b="1" dirty="0"/>
            </a:br>
            <a:br>
              <a:rPr lang="en-US" sz="4800" b="1" dirty="0"/>
            </a:br>
            <a:br>
              <a:rPr lang="en-US" sz="4800" b="1" dirty="0"/>
            </a:br>
            <a:endParaRPr lang="en-US" sz="2400" b="1" dirty="0">
              <a:latin typeface="+mn-lt"/>
            </a:endParaRPr>
          </a:p>
        </p:txBody>
      </p:sp>
      <p:sp>
        <p:nvSpPr>
          <p:cNvPr id="3" name="Subtitle 2"/>
          <p:cNvSpPr>
            <a:spLocks noGrp="1"/>
          </p:cNvSpPr>
          <p:nvPr>
            <p:ph type="subTitle" idx="1"/>
          </p:nvPr>
        </p:nvSpPr>
        <p:spPr>
          <a:xfrm>
            <a:off x="1979084" y="804672"/>
            <a:ext cx="8384118" cy="4846828"/>
          </a:xfrm>
        </p:spPr>
        <p:txBody>
          <a:bodyPr>
            <a:normAutofit/>
          </a:bodyPr>
          <a:lstStyle/>
          <a:p>
            <a:endParaRPr lang="en-US" sz="2800" dirty="0"/>
          </a:p>
          <a:p>
            <a:r>
              <a:rPr lang="en-US" sz="3600" dirty="0"/>
              <a:t>ETOA </a:t>
            </a:r>
            <a:br>
              <a:rPr lang="en-US" sz="3600" dirty="0"/>
            </a:br>
            <a:r>
              <a:rPr lang="en-US" sz="3600" dirty="0"/>
              <a:t>European Travel Marketplace</a:t>
            </a:r>
          </a:p>
          <a:p>
            <a:r>
              <a:rPr lang="en-US" sz="3600" dirty="0"/>
              <a:t>North America </a:t>
            </a:r>
            <a:r>
              <a:rPr lang="en-US" sz="3600"/>
              <a:t>2022  </a:t>
            </a:r>
            <a:br>
              <a:rPr lang="en-US" sz="3600" dirty="0"/>
            </a:br>
            <a:endParaRPr lang="en-US" sz="3600" dirty="0"/>
          </a:p>
          <a:p>
            <a:r>
              <a:rPr lang="en-US" sz="3600" dirty="0"/>
              <a:t>Student &amp; Youth Market Recovery</a:t>
            </a:r>
          </a:p>
          <a:p>
            <a:r>
              <a:rPr lang="en-US" sz="3600" dirty="0"/>
              <a:t>March 2, 2022</a:t>
            </a:r>
            <a:br>
              <a:rPr lang="en-US" sz="2800" dirty="0"/>
            </a:br>
            <a:endParaRPr lang="en-US" sz="2800" dirty="0"/>
          </a:p>
          <a:p>
            <a:endParaRPr lang="en-US" sz="2800" dirty="0"/>
          </a:p>
          <a:p>
            <a:endParaRPr lang="en-US" sz="2800" dirty="0"/>
          </a:p>
          <a:p>
            <a:endParaRPr lang="en-US" sz="2800" dirty="0"/>
          </a:p>
          <a:p>
            <a:endParaRPr lang="en-US" sz="2000" dirty="0"/>
          </a:p>
          <a:p>
            <a:endParaRPr lang="en-US" sz="2800" dirty="0"/>
          </a:p>
          <a:p>
            <a:endParaRPr lang="en-US" sz="2800" dirty="0"/>
          </a:p>
          <a:p>
            <a:endParaRPr lang="en-US" sz="2000" dirty="0"/>
          </a:p>
          <a:p>
            <a:endParaRPr lang="en-US" sz="2800" dirty="0"/>
          </a:p>
        </p:txBody>
      </p:sp>
      <p:sp>
        <p:nvSpPr>
          <p:cNvPr id="4" name="Slide Number Placeholder 3"/>
          <p:cNvSpPr>
            <a:spLocks noGrp="1"/>
          </p:cNvSpPr>
          <p:nvPr>
            <p:ph type="sldNum" sz="quarter" idx="12"/>
          </p:nvPr>
        </p:nvSpPr>
        <p:spPr/>
        <p:txBody>
          <a:bodyPr/>
          <a:lstStyle/>
          <a:p>
            <a:pPr defTabSz="914446"/>
            <a:fld id="{78E5EFA6-6358-2349-8C89-0C3E75B5767A}" type="slidenum">
              <a:rPr lang="en-US">
                <a:solidFill>
                  <a:prstClr val="black"/>
                </a:solidFill>
                <a:latin typeface="Calibri"/>
              </a:rPr>
              <a:pPr defTabSz="914446"/>
              <a:t>1</a:t>
            </a:fld>
            <a:endParaRPr lang="en-US">
              <a:solidFill>
                <a:prstClr val="black"/>
              </a:solidFill>
              <a:latin typeface="Calibri"/>
            </a:endParaRPr>
          </a:p>
        </p:txBody>
      </p:sp>
    </p:spTree>
    <p:extLst>
      <p:ext uri="{BB962C8B-B14F-4D97-AF65-F5344CB8AC3E}">
        <p14:creationId xmlns:p14="http://schemas.microsoft.com/office/powerpoint/2010/main" val="4068707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E232B1-16FB-438B-A054-28F9DA49B1C9}"/>
              </a:ext>
            </a:extLst>
          </p:cNvPr>
          <p:cNvSpPr/>
          <p:nvPr/>
        </p:nvSpPr>
        <p:spPr>
          <a:xfrm>
            <a:off x="530" y="0"/>
            <a:ext cx="12198573" cy="6858001"/>
          </a:xfrm>
          <a:prstGeom prst="rect">
            <a:avLst/>
          </a:prstGeom>
          <a:solidFill>
            <a:srgbClr val="04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EE232B1-16FB-438B-A054-28F9DA49B1C9}"/>
              </a:ext>
            </a:extLst>
          </p:cNvPr>
          <p:cNvSpPr/>
          <p:nvPr/>
        </p:nvSpPr>
        <p:spPr>
          <a:xfrm>
            <a:off x="-7102" y="0"/>
            <a:ext cx="12198573" cy="6858001"/>
          </a:xfrm>
          <a:prstGeom prst="rect">
            <a:avLst/>
          </a:prstGeom>
          <a:blipFill dpi="0" rotWithShape="1">
            <a:blip r:embed="rId3" cstate="email">
              <a:alphaModFix amt="3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B882AA2A-54AB-4697-83E3-7E56E0953254}"/>
              </a:ext>
            </a:extLst>
          </p:cNvPr>
          <p:cNvCxnSpPr>
            <a:cxnSpLocks/>
          </p:cNvCxnSpPr>
          <p:nvPr/>
        </p:nvCxnSpPr>
        <p:spPr>
          <a:xfrm>
            <a:off x="1116022" y="6019811"/>
            <a:ext cx="68630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29B6A4F9-2220-4D2A-9E11-6DB801AC7DCE}"/>
              </a:ext>
            </a:extLst>
          </p:cNvPr>
          <p:cNvSpPr txBox="1"/>
          <p:nvPr/>
        </p:nvSpPr>
        <p:spPr>
          <a:xfrm>
            <a:off x="1064547" y="4541386"/>
            <a:ext cx="7734239" cy="1446540"/>
          </a:xfrm>
          <a:prstGeom prst="rect">
            <a:avLst/>
          </a:prstGeom>
          <a:ln w="12700">
            <a:miter lim="400000"/>
          </a:ln>
          <a:extLst>
            <a:ext uri="{C572A759-6A51-4108-AA02-DFA0A04FC94B}">
              <ma14:wrappingTextBoxFlag xmlns="" xmlns:ma14="http://schemas.microsoft.com/office/mac/drawingml/2011/main" val="1"/>
            </a:ext>
          </a:extLst>
        </p:spPr>
        <p:txBody>
          <a:bodyPr wrap="square" lIns="45714" tIns="45715" rIns="45714" bIns="45715">
            <a:spAutoFit/>
          </a:bodyPr>
          <a:lstStyle/>
          <a:p>
            <a:pPr>
              <a:spcBef>
                <a:spcPts val="1000"/>
              </a:spcBef>
              <a:defRPr sz="1200" spc="600">
                <a:solidFill>
                  <a:srgbClr val="252525"/>
                </a:solidFill>
                <a:latin typeface="Roboto"/>
                <a:ea typeface="Roboto"/>
                <a:cs typeface="Roboto"/>
                <a:sym typeface="Roboto"/>
              </a:defRPr>
            </a:pPr>
            <a:r>
              <a:rPr lang="en-US" sz="4400" dirty="0">
                <a:solidFill>
                  <a:schemeClr val="bg1"/>
                </a:solidFill>
                <a:latin typeface="Roboto" panose="02000000000000000000" pitchFamily="2" charset="0"/>
                <a:ea typeface="Roboto" panose="02000000000000000000" pitchFamily="2" charset="0"/>
                <a:sym typeface="Roboto"/>
              </a:rPr>
              <a:t>2020 STUDENT TRAVEL BUSINESS BAROMETER</a:t>
            </a:r>
          </a:p>
        </p:txBody>
      </p:sp>
      <p:sp>
        <p:nvSpPr>
          <p:cNvPr id="6" name="Subtitle 2">
            <a:extLst>
              <a:ext uri="{FF2B5EF4-FFF2-40B4-BE49-F238E27FC236}">
                <a16:creationId xmlns:a16="http://schemas.microsoft.com/office/drawing/2014/main" id="{29B6A4F9-2220-4D2A-9E11-6DB801AC7DCE}"/>
              </a:ext>
            </a:extLst>
          </p:cNvPr>
          <p:cNvSpPr txBox="1"/>
          <p:nvPr/>
        </p:nvSpPr>
        <p:spPr>
          <a:xfrm>
            <a:off x="1094909" y="6148822"/>
            <a:ext cx="6884126" cy="276989"/>
          </a:xfrm>
          <a:prstGeom prst="rect">
            <a:avLst/>
          </a:prstGeom>
          <a:ln w="12700">
            <a:miter lim="400000"/>
          </a:ln>
          <a:extLst>
            <a:ext uri="{C572A759-6A51-4108-AA02-DFA0A04FC94B}">
              <ma14:wrappingTextBoxFlag xmlns="" xmlns:ma14="http://schemas.microsoft.com/office/mac/drawingml/2011/main" val="1"/>
            </a:ext>
          </a:extLst>
        </p:spPr>
        <p:txBody>
          <a:bodyPr wrap="square" lIns="45714" tIns="45715" rIns="45714" bIns="45715">
            <a:spAutoFit/>
          </a:bodyPr>
          <a:lstStyle/>
          <a:p>
            <a:pPr>
              <a:spcBef>
                <a:spcPts val="1000"/>
              </a:spcBef>
              <a:defRPr sz="1200" spc="600">
                <a:solidFill>
                  <a:srgbClr val="252525"/>
                </a:solidFill>
                <a:latin typeface="Roboto"/>
                <a:ea typeface="Roboto"/>
                <a:cs typeface="Roboto"/>
                <a:sym typeface="Roboto"/>
              </a:defRPr>
            </a:pPr>
            <a:r>
              <a:rPr lang="en-GB" sz="1200" dirty="0">
                <a:solidFill>
                  <a:srgbClr val="BDB07E"/>
                </a:solidFill>
                <a:latin typeface="Roboto Light" panose="02000000000000000000" pitchFamily="2" charset="0"/>
                <a:ea typeface="Roboto Light" panose="02000000000000000000" pitchFamily="2" charset="0"/>
                <a:sym typeface="Roboto"/>
              </a:rPr>
              <a:t>Expertise in Student Travel Research</a:t>
            </a:r>
            <a:endParaRPr lang="en-US" sz="4400" dirty="0">
              <a:solidFill>
                <a:schemeClr val="bg1"/>
              </a:solidFill>
              <a:latin typeface="Roboto Light" panose="02000000000000000000" pitchFamily="2" charset="0"/>
              <a:ea typeface="Roboto Light" panose="02000000000000000000" pitchFamily="2" charset="0"/>
              <a:sym typeface="Roboto"/>
            </a:endParaRPr>
          </a:p>
        </p:txBody>
      </p:sp>
      <p:pic>
        <p:nvPicPr>
          <p:cNvPr id="46" name="Picture 7" descr="C:\Users\Patrik\Desktop\Projects\EUK Annual 2020\Links\BONARD_blue.png"/>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500971" y="630788"/>
            <a:ext cx="1683662" cy="27826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94909" y="529854"/>
            <a:ext cx="1683662" cy="379198"/>
          </a:xfrm>
          <a:prstGeom prst="rect">
            <a:avLst/>
          </a:prstGeom>
        </p:spPr>
      </p:pic>
      <p:sp>
        <p:nvSpPr>
          <p:cNvPr id="13" name="TextBox 12">
            <a:extLst>
              <a:ext uri="{FF2B5EF4-FFF2-40B4-BE49-F238E27FC236}">
                <a16:creationId xmlns:a16="http://schemas.microsoft.com/office/drawing/2014/main" id="{E5D79515-01A1-4B43-ADE6-230D06FAF348}"/>
              </a:ext>
            </a:extLst>
          </p:cNvPr>
          <p:cNvSpPr txBox="1"/>
          <p:nvPr/>
        </p:nvSpPr>
        <p:spPr>
          <a:xfrm>
            <a:off x="9418173" y="1309012"/>
            <a:ext cx="2437472" cy="461655"/>
          </a:xfrm>
          <a:prstGeom prst="rect">
            <a:avLst/>
          </a:prstGeom>
          <a:noFill/>
        </p:spPr>
        <p:txBody>
          <a:bodyPr wrap="square" lIns="91429" tIns="45715" rIns="91429" bIns="45715" rtlCol="0">
            <a:spAutoFit/>
          </a:bodyPr>
          <a:lstStyle/>
          <a:p>
            <a:r>
              <a:rPr lang="en-GB" sz="1200" b="1" dirty="0">
                <a:solidFill>
                  <a:srgbClr val="BDB07E"/>
                </a:solidFill>
                <a:latin typeface="Roboto" panose="02000000000000000000" pitchFamily="2" charset="0"/>
                <a:ea typeface="Roboto" panose="02000000000000000000" pitchFamily="2" charset="0"/>
              </a:rPr>
              <a:t>Patrik </a:t>
            </a:r>
            <a:r>
              <a:rPr lang="en-GB" sz="1200" b="1" dirty="0" err="1">
                <a:solidFill>
                  <a:srgbClr val="BDB07E"/>
                </a:solidFill>
                <a:latin typeface="Roboto" panose="02000000000000000000" pitchFamily="2" charset="0"/>
                <a:ea typeface="Roboto" panose="02000000000000000000" pitchFamily="2" charset="0"/>
              </a:rPr>
              <a:t>Pavlacic</a:t>
            </a:r>
            <a:endParaRPr lang="en-GB" sz="1200" b="1" dirty="0">
              <a:solidFill>
                <a:srgbClr val="BDB07E"/>
              </a:solidFill>
              <a:latin typeface="Roboto" panose="02000000000000000000" pitchFamily="2" charset="0"/>
              <a:ea typeface="Roboto" panose="02000000000000000000" pitchFamily="2" charset="0"/>
            </a:endParaRPr>
          </a:p>
          <a:p>
            <a:r>
              <a:rPr lang="en-GB" sz="1200" dirty="0">
                <a:solidFill>
                  <a:schemeClr val="bg1"/>
                </a:solidFill>
                <a:latin typeface="Roboto Light" panose="02000000000000000000" pitchFamily="2" charset="0"/>
                <a:ea typeface="Roboto Light" panose="02000000000000000000" pitchFamily="2" charset="0"/>
              </a:rPr>
              <a:t>Head of Research, BONARD</a:t>
            </a:r>
          </a:p>
        </p:txBody>
      </p:sp>
    </p:spTree>
    <p:extLst>
      <p:ext uri="{BB962C8B-B14F-4D97-AF65-F5344CB8AC3E}">
        <p14:creationId xmlns:p14="http://schemas.microsoft.com/office/powerpoint/2010/main" val="388059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EE232B1-16FB-438B-A054-28F9DA49B1C9}"/>
              </a:ext>
            </a:extLst>
          </p:cNvPr>
          <p:cNvSpPr/>
          <p:nvPr/>
        </p:nvSpPr>
        <p:spPr>
          <a:xfrm>
            <a:off x="-7102" y="-1"/>
            <a:ext cx="12198573" cy="6858001"/>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EE232B1-16FB-438B-A054-28F9DA49B1C9}"/>
              </a:ext>
            </a:extLst>
          </p:cNvPr>
          <p:cNvSpPr/>
          <p:nvPr/>
        </p:nvSpPr>
        <p:spPr>
          <a:xfrm>
            <a:off x="530" y="0"/>
            <a:ext cx="12198573" cy="6858001"/>
          </a:xfrm>
          <a:prstGeom prst="rect">
            <a:avLst/>
          </a:prstGeom>
          <a:blipFill dpi="0" rotWithShape="1">
            <a:blip r:embed="rId3" cstate="email">
              <a:alphaModFix amt="1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F2DECFD-EE59-6446-ABBE-9263A698F10F}"/>
              </a:ext>
            </a:extLst>
          </p:cNvPr>
          <p:cNvSpPr txBox="1"/>
          <p:nvPr/>
        </p:nvSpPr>
        <p:spPr>
          <a:xfrm>
            <a:off x="530" y="3177654"/>
            <a:ext cx="12190941" cy="502756"/>
          </a:xfrm>
          <a:prstGeom prst="rect">
            <a:avLst/>
          </a:prstGeom>
          <a:noFill/>
          <a:ln>
            <a:noFill/>
          </a:ln>
        </p:spPr>
        <p:txBody>
          <a:bodyPr wrap="square" lIns="91429" tIns="45715" rIns="91429" bIns="45715" rtlCol="0">
            <a:spAutoFit/>
          </a:bodyPr>
          <a:lstStyle/>
          <a:p>
            <a:pPr algn="ctr"/>
            <a:r>
              <a:rPr lang="en-US" sz="2667" b="1" dirty="0">
                <a:solidFill>
                  <a:srgbClr val="BDB07E"/>
                </a:solidFill>
                <a:latin typeface="Roboto" panose="02000000000000000000" pitchFamily="2" charset="0"/>
                <a:ea typeface="Roboto" panose="02000000000000000000" pitchFamily="2" charset="0"/>
              </a:rPr>
              <a:t>INTERNATIONAL TRAVEL</a:t>
            </a:r>
            <a:endParaRPr lang="en-US" sz="1867" dirty="0">
              <a:solidFill>
                <a:srgbClr val="00305E"/>
              </a:solidFill>
              <a:latin typeface="Roboto Light" panose="02000000000000000000" pitchFamily="2" charset="0"/>
              <a:ea typeface="Roboto Light" panose="02000000000000000000" pitchFamily="2" charset="0"/>
            </a:endParaRPr>
          </a:p>
        </p:txBody>
      </p:sp>
      <p:cxnSp>
        <p:nvCxnSpPr>
          <p:cNvPr id="15" name="Straight Connector 14">
            <a:extLst>
              <a:ext uri="{FF2B5EF4-FFF2-40B4-BE49-F238E27FC236}">
                <a16:creationId xmlns:a16="http://schemas.microsoft.com/office/drawing/2014/main" id="{3BB75664-5BBD-8C4D-A126-FA0CA840A8C7}"/>
              </a:ext>
            </a:extLst>
          </p:cNvPr>
          <p:cNvCxnSpPr>
            <a:cxnSpLocks/>
          </p:cNvCxnSpPr>
          <p:nvPr/>
        </p:nvCxnSpPr>
        <p:spPr>
          <a:xfrm>
            <a:off x="4140351" y="2877365"/>
            <a:ext cx="1493523" cy="3256"/>
          </a:xfrm>
          <a:prstGeom prst="line">
            <a:avLst/>
          </a:prstGeom>
          <a:ln w="28575">
            <a:solidFill>
              <a:srgbClr val="BDB07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D2D1CC-F179-FB4B-B6D3-E201407C478B}"/>
              </a:ext>
            </a:extLst>
          </p:cNvPr>
          <p:cNvCxnSpPr>
            <a:cxnSpLocks/>
          </p:cNvCxnSpPr>
          <p:nvPr/>
        </p:nvCxnSpPr>
        <p:spPr>
          <a:xfrm>
            <a:off x="6613231" y="2877365"/>
            <a:ext cx="1457675" cy="0"/>
          </a:xfrm>
          <a:prstGeom prst="line">
            <a:avLst/>
          </a:prstGeom>
          <a:ln w="28575">
            <a:solidFill>
              <a:srgbClr val="BDB07E"/>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377" y="2621161"/>
            <a:ext cx="406349" cy="406349"/>
          </a:xfrm>
          <a:prstGeom prst="rect">
            <a:avLst/>
          </a:prstGeom>
        </p:spPr>
      </p:pic>
      <p:sp>
        <p:nvSpPr>
          <p:cNvPr id="8" name="TextBox 7">
            <a:extLst>
              <a:ext uri="{FF2B5EF4-FFF2-40B4-BE49-F238E27FC236}">
                <a16:creationId xmlns:a16="http://schemas.microsoft.com/office/drawing/2014/main" id="{E5D79515-01A1-4B43-ADE6-230D06FAF348}"/>
              </a:ext>
            </a:extLst>
          </p:cNvPr>
          <p:cNvSpPr txBox="1"/>
          <p:nvPr/>
        </p:nvSpPr>
        <p:spPr>
          <a:xfrm>
            <a:off x="4998866" y="3830490"/>
            <a:ext cx="2249370" cy="1077208"/>
          </a:xfrm>
          <a:prstGeom prst="rect">
            <a:avLst/>
          </a:prstGeom>
          <a:noFill/>
        </p:spPr>
        <p:txBody>
          <a:bodyPr wrap="square" lIns="91429" tIns="45715" rIns="91429" bIns="45715" rtlCol="0">
            <a:spAutoFit/>
          </a:bodyPr>
          <a:lstStyle/>
          <a:p>
            <a:pPr algn="ctr"/>
            <a:r>
              <a:rPr lang="en-GB" sz="1600" dirty="0">
                <a:solidFill>
                  <a:schemeClr val="bg1"/>
                </a:solidFill>
                <a:latin typeface="Roboto Light" panose="02000000000000000000" pitchFamily="2" charset="0"/>
                <a:ea typeface="Roboto Light" panose="02000000000000000000" pitchFamily="2" charset="0"/>
              </a:rPr>
              <a:t>International travel refers to any trip which includes traveling from one country to another.</a:t>
            </a:r>
          </a:p>
        </p:txBody>
      </p:sp>
    </p:spTree>
    <p:extLst>
      <p:ext uri="{BB962C8B-B14F-4D97-AF65-F5344CB8AC3E}">
        <p14:creationId xmlns:p14="http://schemas.microsoft.com/office/powerpoint/2010/main" val="23088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9DB15-631D-45E3-A7E9-12F8D273D88A}"/>
              </a:ext>
            </a:extLst>
          </p:cNvPr>
          <p:cNvSpPr txBox="1"/>
          <p:nvPr/>
        </p:nvSpPr>
        <p:spPr>
          <a:xfrm>
            <a:off x="740104" y="425210"/>
            <a:ext cx="7901773" cy="276989"/>
          </a:xfrm>
          <a:prstGeom prst="rect">
            <a:avLst/>
          </a:prstGeom>
          <a:noFill/>
        </p:spPr>
        <p:txBody>
          <a:bodyPr wrap="square" lIns="91429" tIns="45715" rIns="91429" bIns="45715" rtlCol="0">
            <a:spAutoFit/>
          </a:bodyPr>
          <a:lstStyle/>
          <a:p>
            <a:r>
              <a:rPr lang="en-US" sz="1200" b="1" spc="300" dirty="0">
                <a:solidFill>
                  <a:srgbClr val="00305E"/>
                </a:solidFill>
                <a:latin typeface="Roboto" panose="02000000000000000000" pitchFamily="2" charset="0"/>
                <a:ea typeface="Roboto" panose="02000000000000000000" pitchFamily="2" charset="0"/>
              </a:rPr>
              <a:t>INTERNATIONAL TRAVEL: 2020 IN REVIEW</a:t>
            </a:r>
            <a:endParaRPr lang="en-GB" sz="1200" b="1" spc="300" dirty="0">
              <a:solidFill>
                <a:srgbClr val="00305E"/>
              </a:solidFill>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DEE232B1-16FB-438B-A054-28F9DA49B1C9}"/>
              </a:ext>
            </a:extLst>
          </p:cNvPr>
          <p:cNvSpPr/>
          <p:nvPr/>
        </p:nvSpPr>
        <p:spPr>
          <a:xfrm>
            <a:off x="530" y="6198563"/>
            <a:ext cx="12198573" cy="659439"/>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29A8DC1-CFD4-45D4-9490-08F22C263B93}"/>
              </a:ext>
            </a:extLst>
          </p:cNvPr>
          <p:cNvSpPr txBox="1"/>
          <p:nvPr/>
        </p:nvSpPr>
        <p:spPr>
          <a:xfrm>
            <a:off x="740104" y="5901138"/>
            <a:ext cx="11240391" cy="235888"/>
          </a:xfrm>
          <a:prstGeom prst="rect">
            <a:avLst/>
          </a:prstGeom>
          <a:noFill/>
        </p:spPr>
        <p:txBody>
          <a:bodyPr wrap="square" lIns="91429" tIns="45715" rIns="91429" bIns="45715" rtlCol="0">
            <a:spAutoFit/>
          </a:bodyPr>
          <a:lstStyle/>
          <a:p>
            <a:r>
              <a:rPr lang="en-GB" sz="933" b="1" dirty="0">
                <a:latin typeface="Roboto" panose="02000000000000000000" pitchFamily="2" charset="0"/>
                <a:ea typeface="Roboto" panose="02000000000000000000" pitchFamily="2" charset="0"/>
              </a:rPr>
              <a:t>Source: </a:t>
            </a:r>
            <a:r>
              <a:rPr lang="en-GB" sz="933" dirty="0">
                <a:latin typeface="Roboto Light" panose="02000000000000000000" pitchFamily="2" charset="0"/>
                <a:ea typeface="Roboto Light" panose="02000000000000000000" pitchFamily="2" charset="0"/>
              </a:rPr>
              <a:t>SYTA &amp; BONARD, 2021</a:t>
            </a:r>
          </a:p>
        </p:txBody>
      </p:sp>
      <p:sp>
        <p:nvSpPr>
          <p:cNvPr id="15" name="Oval 14"/>
          <p:cNvSpPr/>
          <p:nvPr/>
        </p:nvSpPr>
        <p:spPr>
          <a:xfrm>
            <a:off x="11513782" y="452729"/>
            <a:ext cx="345062" cy="345062"/>
          </a:xfrm>
          <a:prstGeom prst="ellipse">
            <a:avLst/>
          </a:prstGeom>
          <a:solidFill>
            <a:srgbClr val="BDB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Slide Number Placeholder 13">
            <a:extLst>
              <a:ext uri="{FF2B5EF4-FFF2-40B4-BE49-F238E27FC236}">
                <a16:creationId xmlns:a16="http://schemas.microsoft.com/office/drawing/2014/main" id="{26FC6A52-8F7C-4525-B7D0-949C7FC7B919}"/>
              </a:ext>
            </a:extLst>
          </p:cNvPr>
          <p:cNvSpPr>
            <a:spLocks noGrp="1"/>
          </p:cNvSpPr>
          <p:nvPr>
            <p:ph type="sldNum" sz="quarter" idx="12"/>
          </p:nvPr>
        </p:nvSpPr>
        <p:spPr>
          <a:xfrm>
            <a:off x="11513782" y="508846"/>
            <a:ext cx="345062" cy="241005"/>
          </a:xfrm>
          <a:ln>
            <a:noFill/>
          </a:ln>
        </p:spPr>
        <p:txBody>
          <a:bodyPr/>
          <a:lstStyle/>
          <a:p>
            <a:pPr algn="ctr"/>
            <a:fld id="{C74190DE-7D60-46FC-AF13-39360AF06A62}" type="slidenum">
              <a:rPr lang="en-GB" sz="933" b="1">
                <a:solidFill>
                  <a:schemeClr val="bg1"/>
                </a:solidFill>
                <a:latin typeface="Roboto" panose="02000000000000000000" pitchFamily="2" charset="0"/>
                <a:ea typeface="Roboto" panose="02000000000000000000" pitchFamily="2" charset="0"/>
              </a:rPr>
              <a:pPr algn="ctr"/>
              <a:t>12</a:t>
            </a:fld>
            <a:endParaRPr lang="en-GB" sz="933" b="1" dirty="0">
              <a:solidFill>
                <a:schemeClr val="bg1"/>
              </a:solidFill>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829A8DC1-CFD4-45D4-9490-08F22C263B93}"/>
              </a:ext>
            </a:extLst>
          </p:cNvPr>
          <p:cNvSpPr txBox="1"/>
          <p:nvPr/>
        </p:nvSpPr>
        <p:spPr>
          <a:xfrm>
            <a:off x="740105" y="1211629"/>
            <a:ext cx="10947559" cy="297444"/>
          </a:xfrm>
          <a:prstGeom prst="rect">
            <a:avLst/>
          </a:prstGeom>
          <a:noFill/>
        </p:spPr>
        <p:txBody>
          <a:bodyPr wrap="square" lIns="91429" tIns="45715" rIns="91429" bIns="45715" rtlCol="0">
            <a:spAutoFit/>
          </a:bodyPr>
          <a:lstStyle/>
          <a:p>
            <a:r>
              <a:rPr lang="en-GB" sz="1333" b="1" dirty="0">
                <a:solidFill>
                  <a:srgbClr val="BDB07E"/>
                </a:solidFill>
                <a:latin typeface="Roboto" panose="02000000000000000000" pitchFamily="2" charset="0"/>
                <a:ea typeface="Roboto" panose="02000000000000000000" pitchFamily="2" charset="0"/>
              </a:rPr>
              <a:t>Number of students taking an international trip</a:t>
            </a:r>
          </a:p>
        </p:txBody>
      </p:sp>
      <p:cxnSp>
        <p:nvCxnSpPr>
          <p:cNvPr id="21" name="Straight Connector 20">
            <a:extLst>
              <a:ext uri="{FF2B5EF4-FFF2-40B4-BE49-F238E27FC236}">
                <a16:creationId xmlns:a16="http://schemas.microsoft.com/office/drawing/2014/main" id="{4FA86EE8-4691-41C7-8780-51092C69A2D0}"/>
              </a:ext>
            </a:extLst>
          </p:cNvPr>
          <p:cNvCxnSpPr/>
          <p:nvPr/>
        </p:nvCxnSpPr>
        <p:spPr>
          <a:xfrm>
            <a:off x="786701" y="1188397"/>
            <a:ext cx="10873667" cy="0"/>
          </a:xfrm>
          <a:prstGeom prst="line">
            <a:avLst/>
          </a:prstGeom>
          <a:ln w="19050">
            <a:solidFill>
              <a:srgbClr val="BDB07E"/>
            </a:solidFill>
          </a:ln>
        </p:spPr>
        <p:style>
          <a:lnRef idx="1">
            <a:schemeClr val="accent1"/>
          </a:lnRef>
          <a:fillRef idx="0">
            <a:schemeClr val="accent1"/>
          </a:fillRef>
          <a:effectRef idx="0">
            <a:schemeClr val="accent1"/>
          </a:effectRef>
          <a:fontRef idx="minor">
            <a:schemeClr val="tx1"/>
          </a:fontRef>
        </p:style>
      </p:cxnSp>
      <p:pic>
        <p:nvPicPr>
          <p:cNvPr id="27" name="Picture 7" descr="C:\Users\Patrik\Desktop\Projects\EUK Annual 2020\Links\BONARD_blue.png"/>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02270" y="6432939"/>
            <a:ext cx="1435297" cy="237216"/>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3112" y="6394507"/>
            <a:ext cx="1336575" cy="301026"/>
          </a:xfrm>
          <a:prstGeom prst="rect">
            <a:avLst/>
          </a:prstGeom>
        </p:spPr>
      </p:pic>
      <p:sp>
        <p:nvSpPr>
          <p:cNvPr id="23" name="TextBox 22">
            <a:extLst>
              <a:ext uri="{FF2B5EF4-FFF2-40B4-BE49-F238E27FC236}">
                <a16:creationId xmlns:a16="http://schemas.microsoft.com/office/drawing/2014/main" id="{829A8DC1-CFD4-45D4-9490-08F22C263B93}"/>
              </a:ext>
            </a:extLst>
          </p:cNvPr>
          <p:cNvSpPr txBox="1"/>
          <p:nvPr/>
        </p:nvSpPr>
        <p:spPr>
          <a:xfrm>
            <a:off x="5583112" y="2222972"/>
            <a:ext cx="3171125" cy="2492980"/>
          </a:xfrm>
          <a:prstGeom prst="rect">
            <a:avLst/>
          </a:prstGeom>
          <a:noFill/>
        </p:spPr>
        <p:txBody>
          <a:bodyPr wrap="square" lIns="91429" tIns="45715" rIns="91429" bIns="45715" rtlCol="0">
            <a:spAutoFit/>
          </a:bodyPr>
          <a:lstStyle/>
          <a:p>
            <a:r>
              <a:rPr lang="en-GB" sz="1200" b="1" dirty="0">
                <a:solidFill>
                  <a:srgbClr val="9FDBEB"/>
                </a:solidFill>
                <a:latin typeface="Roboto" panose="02000000000000000000" pitchFamily="2" charset="0"/>
                <a:ea typeface="Roboto" panose="02000000000000000000" pitchFamily="2" charset="0"/>
              </a:rPr>
              <a:t>Predicted industry development for 2020:</a:t>
            </a:r>
          </a:p>
          <a:p>
            <a:endParaRPr lang="en-GB" sz="1200" b="1" dirty="0">
              <a:solidFill>
                <a:srgbClr val="C0A683"/>
              </a:solidFill>
              <a:latin typeface="Roboto" panose="02000000000000000000" pitchFamily="2" charset="0"/>
              <a:ea typeface="Roboto" panose="02000000000000000000" pitchFamily="2" charset="0"/>
            </a:endParaRPr>
          </a:p>
          <a:p>
            <a:endParaRPr lang="en-GB" sz="1200" b="1" dirty="0">
              <a:solidFill>
                <a:srgbClr val="C0A683"/>
              </a:solidFill>
              <a:latin typeface="Roboto" panose="02000000000000000000" pitchFamily="2" charset="0"/>
              <a:ea typeface="Roboto" panose="02000000000000000000" pitchFamily="2" charset="0"/>
            </a:endParaRPr>
          </a:p>
          <a:p>
            <a:endParaRPr lang="en-GB" sz="1200" b="1" dirty="0">
              <a:solidFill>
                <a:srgbClr val="C0A683"/>
              </a:solidFill>
              <a:latin typeface="Roboto" panose="02000000000000000000" pitchFamily="2" charset="0"/>
              <a:ea typeface="Roboto" panose="02000000000000000000" pitchFamily="2" charset="0"/>
            </a:endParaRPr>
          </a:p>
          <a:p>
            <a:endParaRPr lang="en-GB" sz="1200" b="1" dirty="0">
              <a:solidFill>
                <a:srgbClr val="C0A683"/>
              </a:solidFill>
              <a:latin typeface="Roboto" panose="02000000000000000000" pitchFamily="2" charset="0"/>
              <a:ea typeface="Roboto" panose="02000000000000000000" pitchFamily="2" charset="0"/>
            </a:endParaRPr>
          </a:p>
          <a:p>
            <a:endParaRPr lang="en-GB" sz="1200" b="1" dirty="0">
              <a:solidFill>
                <a:srgbClr val="C0A683"/>
              </a:solidFill>
              <a:latin typeface="Roboto" panose="02000000000000000000" pitchFamily="2" charset="0"/>
              <a:ea typeface="Roboto" panose="02000000000000000000" pitchFamily="2" charset="0"/>
            </a:endParaRPr>
          </a:p>
          <a:p>
            <a:endParaRPr lang="en-GB" sz="1200" b="1" dirty="0">
              <a:solidFill>
                <a:srgbClr val="C0A683"/>
              </a:solidFill>
              <a:latin typeface="Roboto" panose="02000000000000000000" pitchFamily="2" charset="0"/>
              <a:ea typeface="Roboto" panose="02000000000000000000" pitchFamily="2" charset="0"/>
            </a:endParaRPr>
          </a:p>
          <a:p>
            <a:endParaRPr lang="en-GB" sz="1200" b="1" dirty="0">
              <a:solidFill>
                <a:srgbClr val="C0A683"/>
              </a:solidFill>
              <a:latin typeface="Roboto" panose="02000000000000000000" pitchFamily="2" charset="0"/>
              <a:ea typeface="Roboto" panose="02000000000000000000" pitchFamily="2" charset="0"/>
            </a:endParaRPr>
          </a:p>
          <a:p>
            <a:endParaRPr lang="en-GB" sz="1200" b="1" dirty="0">
              <a:solidFill>
                <a:srgbClr val="C0A683"/>
              </a:solidFill>
              <a:latin typeface="Roboto" panose="02000000000000000000" pitchFamily="2" charset="0"/>
              <a:ea typeface="Roboto" panose="02000000000000000000" pitchFamily="2" charset="0"/>
            </a:endParaRPr>
          </a:p>
          <a:p>
            <a:endParaRPr lang="en-GB" sz="1200" b="1" dirty="0">
              <a:solidFill>
                <a:srgbClr val="C0A683"/>
              </a:solidFill>
              <a:latin typeface="Roboto" panose="02000000000000000000" pitchFamily="2" charset="0"/>
              <a:ea typeface="Roboto" panose="02000000000000000000" pitchFamily="2" charset="0"/>
            </a:endParaRPr>
          </a:p>
          <a:p>
            <a:endParaRPr lang="en-GB" sz="1200" b="1" dirty="0">
              <a:solidFill>
                <a:srgbClr val="C0A683"/>
              </a:solidFill>
              <a:latin typeface="Roboto" panose="02000000000000000000" pitchFamily="2" charset="0"/>
              <a:ea typeface="Roboto" panose="02000000000000000000" pitchFamily="2" charset="0"/>
            </a:endParaRPr>
          </a:p>
          <a:p>
            <a:r>
              <a:rPr lang="en-GB" sz="1200" b="1" dirty="0">
                <a:solidFill>
                  <a:srgbClr val="C0A683"/>
                </a:solidFill>
                <a:latin typeface="Roboto" panose="02000000000000000000" pitchFamily="2" charset="0"/>
                <a:ea typeface="Roboto" panose="02000000000000000000" pitchFamily="2" charset="0"/>
              </a:rPr>
              <a:t>Actual industry development in 2020: </a:t>
            </a:r>
          </a:p>
          <a:p>
            <a:endParaRPr lang="en-GB" sz="1200" b="1" dirty="0">
              <a:latin typeface="Roboto" panose="02000000000000000000" pitchFamily="2" charset="0"/>
              <a:ea typeface="Roboto" panose="02000000000000000000" pitchFamily="2" charset="0"/>
            </a:endParaRPr>
          </a:p>
        </p:txBody>
      </p:sp>
      <p:sp>
        <p:nvSpPr>
          <p:cNvPr id="30" name="TextBox 29">
            <a:extLst>
              <a:ext uri="{FF2B5EF4-FFF2-40B4-BE49-F238E27FC236}">
                <a16:creationId xmlns:a16="http://schemas.microsoft.com/office/drawing/2014/main" id="{829A8DC1-CFD4-45D4-9490-08F22C263B93}"/>
              </a:ext>
            </a:extLst>
          </p:cNvPr>
          <p:cNvSpPr txBox="1"/>
          <p:nvPr/>
        </p:nvSpPr>
        <p:spPr>
          <a:xfrm>
            <a:off x="1090234" y="5191032"/>
            <a:ext cx="4470707" cy="256535"/>
          </a:xfrm>
          <a:prstGeom prst="rect">
            <a:avLst/>
          </a:prstGeom>
          <a:noFill/>
        </p:spPr>
        <p:txBody>
          <a:bodyPr wrap="square" lIns="91429" tIns="45715" rIns="91429" bIns="45715" rtlCol="0">
            <a:spAutoFit/>
          </a:bodyPr>
          <a:lstStyle/>
          <a:p>
            <a:pPr algn="ctr"/>
            <a:r>
              <a:rPr lang="en-GB" sz="1067" b="1" dirty="0">
                <a:solidFill>
                  <a:srgbClr val="C0A683"/>
                </a:solidFill>
                <a:latin typeface="Roboto" panose="02000000000000000000" pitchFamily="2" charset="0"/>
                <a:ea typeface="Roboto" panose="02000000000000000000" pitchFamily="2" charset="0"/>
              </a:rPr>
              <a:t>Based on 56 STOs running international trips.</a:t>
            </a:r>
          </a:p>
        </p:txBody>
      </p:sp>
      <p:sp>
        <p:nvSpPr>
          <p:cNvPr id="32" name="Oval 31"/>
          <p:cNvSpPr/>
          <p:nvPr/>
        </p:nvSpPr>
        <p:spPr>
          <a:xfrm>
            <a:off x="8415791" y="4207138"/>
            <a:ext cx="345062" cy="345062"/>
          </a:xfrm>
          <a:prstGeom prst="ellipse">
            <a:avLst/>
          </a:prstGeom>
          <a:solidFill>
            <a:srgbClr val="C0A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3" name="Slide Number Placeholder 13">
            <a:extLst>
              <a:ext uri="{FF2B5EF4-FFF2-40B4-BE49-F238E27FC236}">
                <a16:creationId xmlns:a16="http://schemas.microsoft.com/office/drawing/2014/main" id="{26FC6A52-8F7C-4525-B7D0-949C7FC7B919}"/>
              </a:ext>
            </a:extLst>
          </p:cNvPr>
          <p:cNvSpPr txBox="1">
            <a:spLocks/>
          </p:cNvSpPr>
          <p:nvPr/>
        </p:nvSpPr>
        <p:spPr>
          <a:xfrm>
            <a:off x="8349436" y="4263254"/>
            <a:ext cx="476807" cy="241005"/>
          </a:xfrm>
          <a:prstGeom prst="rect">
            <a:avLst/>
          </a:prstGeom>
          <a:ln>
            <a:noFill/>
          </a:ln>
        </p:spPr>
        <p:txBody>
          <a:bodyPr vert="horz" lIns="103138" tIns="51569" rIns="103138" bIns="51569" rtlCol="0" anchor="ctr"/>
          <a:lstStyle>
            <a:defPPr>
              <a:defRPr lang="en-US"/>
            </a:defPPr>
            <a:lvl1pPr marL="0" algn="r" defTabSz="773540" rtl="0" eaLnBrk="1" latinLnBrk="0" hangingPunct="1">
              <a:defRPr sz="2000" kern="1200">
                <a:solidFill>
                  <a:schemeClr val="tx1">
                    <a:tint val="75000"/>
                  </a:schemeClr>
                </a:solidFill>
                <a:latin typeface="+mn-lt"/>
                <a:ea typeface="+mn-ea"/>
                <a:cs typeface="+mn-cs"/>
              </a:defRPr>
            </a:lvl1pPr>
            <a:lvl2pPr marL="773540" algn="l" defTabSz="773540" rtl="0" eaLnBrk="1" latinLnBrk="0" hangingPunct="1">
              <a:defRPr sz="3000" kern="1200">
                <a:solidFill>
                  <a:schemeClr val="tx1"/>
                </a:solidFill>
                <a:latin typeface="+mn-lt"/>
                <a:ea typeface="+mn-ea"/>
                <a:cs typeface="+mn-cs"/>
              </a:defRPr>
            </a:lvl2pPr>
            <a:lvl3pPr marL="1547080" algn="l" defTabSz="773540" rtl="0" eaLnBrk="1" latinLnBrk="0" hangingPunct="1">
              <a:defRPr sz="3000" kern="1200">
                <a:solidFill>
                  <a:schemeClr val="tx1"/>
                </a:solidFill>
                <a:latin typeface="+mn-lt"/>
                <a:ea typeface="+mn-ea"/>
                <a:cs typeface="+mn-cs"/>
              </a:defRPr>
            </a:lvl3pPr>
            <a:lvl4pPr marL="2320622" algn="l" defTabSz="773540" rtl="0" eaLnBrk="1" latinLnBrk="0" hangingPunct="1">
              <a:defRPr sz="3000" kern="1200">
                <a:solidFill>
                  <a:schemeClr val="tx1"/>
                </a:solidFill>
                <a:latin typeface="+mn-lt"/>
                <a:ea typeface="+mn-ea"/>
                <a:cs typeface="+mn-cs"/>
              </a:defRPr>
            </a:lvl4pPr>
            <a:lvl5pPr marL="3094161" algn="l" defTabSz="773540" rtl="0" eaLnBrk="1" latinLnBrk="0" hangingPunct="1">
              <a:defRPr sz="3000" kern="1200">
                <a:solidFill>
                  <a:schemeClr val="tx1"/>
                </a:solidFill>
                <a:latin typeface="+mn-lt"/>
                <a:ea typeface="+mn-ea"/>
                <a:cs typeface="+mn-cs"/>
              </a:defRPr>
            </a:lvl5pPr>
            <a:lvl6pPr marL="3867701" algn="l" defTabSz="773540" rtl="0" eaLnBrk="1" latinLnBrk="0" hangingPunct="1">
              <a:defRPr sz="3000" kern="1200">
                <a:solidFill>
                  <a:schemeClr val="tx1"/>
                </a:solidFill>
                <a:latin typeface="+mn-lt"/>
                <a:ea typeface="+mn-ea"/>
                <a:cs typeface="+mn-cs"/>
              </a:defRPr>
            </a:lvl6pPr>
            <a:lvl7pPr marL="4641241" algn="l" defTabSz="773540" rtl="0" eaLnBrk="1" latinLnBrk="0" hangingPunct="1">
              <a:defRPr sz="3000" kern="1200">
                <a:solidFill>
                  <a:schemeClr val="tx1"/>
                </a:solidFill>
                <a:latin typeface="+mn-lt"/>
                <a:ea typeface="+mn-ea"/>
                <a:cs typeface="+mn-cs"/>
              </a:defRPr>
            </a:lvl7pPr>
            <a:lvl8pPr marL="5414781" algn="l" defTabSz="773540" rtl="0" eaLnBrk="1" latinLnBrk="0" hangingPunct="1">
              <a:defRPr sz="3000" kern="1200">
                <a:solidFill>
                  <a:schemeClr val="tx1"/>
                </a:solidFill>
                <a:latin typeface="+mn-lt"/>
                <a:ea typeface="+mn-ea"/>
                <a:cs typeface="+mn-cs"/>
              </a:defRPr>
            </a:lvl8pPr>
            <a:lvl9pPr marL="6188321" algn="l" defTabSz="773540" rtl="0" eaLnBrk="1" latinLnBrk="0" hangingPunct="1">
              <a:defRPr sz="3000" kern="1200">
                <a:solidFill>
                  <a:schemeClr val="tx1"/>
                </a:solidFill>
                <a:latin typeface="+mn-lt"/>
                <a:ea typeface="+mn-ea"/>
                <a:cs typeface="+mn-cs"/>
              </a:defRPr>
            </a:lvl9pPr>
          </a:lstStyle>
          <a:p>
            <a:pPr algn="ctr"/>
            <a:r>
              <a:rPr lang="en-GB" sz="933" b="1" dirty="0">
                <a:solidFill>
                  <a:schemeClr val="bg1"/>
                </a:solidFill>
                <a:latin typeface="Roboto" panose="02000000000000000000" pitchFamily="2" charset="0"/>
                <a:ea typeface="Roboto" panose="02000000000000000000" pitchFamily="2" charset="0"/>
              </a:rPr>
              <a:t>-84%</a:t>
            </a:r>
          </a:p>
        </p:txBody>
      </p:sp>
      <p:sp>
        <p:nvSpPr>
          <p:cNvPr id="34" name="Oval 33"/>
          <p:cNvSpPr/>
          <p:nvPr/>
        </p:nvSpPr>
        <p:spPr>
          <a:xfrm>
            <a:off x="8701536" y="2187926"/>
            <a:ext cx="345062" cy="345062"/>
          </a:xfrm>
          <a:prstGeom prst="ellipse">
            <a:avLst/>
          </a:prstGeom>
          <a:solidFill>
            <a:srgbClr val="9FD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5" name="Slide Number Placeholder 13">
            <a:extLst>
              <a:ext uri="{FF2B5EF4-FFF2-40B4-BE49-F238E27FC236}">
                <a16:creationId xmlns:a16="http://schemas.microsoft.com/office/drawing/2014/main" id="{26FC6A52-8F7C-4525-B7D0-949C7FC7B919}"/>
              </a:ext>
            </a:extLst>
          </p:cNvPr>
          <p:cNvSpPr txBox="1">
            <a:spLocks/>
          </p:cNvSpPr>
          <p:nvPr/>
        </p:nvSpPr>
        <p:spPr>
          <a:xfrm>
            <a:off x="8640576" y="2244042"/>
            <a:ext cx="466223" cy="241005"/>
          </a:xfrm>
          <a:prstGeom prst="rect">
            <a:avLst/>
          </a:prstGeom>
          <a:ln>
            <a:noFill/>
          </a:ln>
        </p:spPr>
        <p:txBody>
          <a:bodyPr vert="horz" lIns="103138" tIns="51569" rIns="103138" bIns="51569" rtlCol="0" anchor="ctr"/>
          <a:lstStyle>
            <a:defPPr>
              <a:defRPr lang="en-US"/>
            </a:defPPr>
            <a:lvl1pPr marL="0" algn="r" defTabSz="773540" rtl="0" eaLnBrk="1" latinLnBrk="0" hangingPunct="1">
              <a:defRPr sz="2000" kern="1200">
                <a:solidFill>
                  <a:schemeClr val="tx1">
                    <a:tint val="75000"/>
                  </a:schemeClr>
                </a:solidFill>
                <a:latin typeface="+mn-lt"/>
                <a:ea typeface="+mn-ea"/>
                <a:cs typeface="+mn-cs"/>
              </a:defRPr>
            </a:lvl1pPr>
            <a:lvl2pPr marL="773540" algn="l" defTabSz="773540" rtl="0" eaLnBrk="1" latinLnBrk="0" hangingPunct="1">
              <a:defRPr sz="3000" kern="1200">
                <a:solidFill>
                  <a:schemeClr val="tx1"/>
                </a:solidFill>
                <a:latin typeface="+mn-lt"/>
                <a:ea typeface="+mn-ea"/>
                <a:cs typeface="+mn-cs"/>
              </a:defRPr>
            </a:lvl2pPr>
            <a:lvl3pPr marL="1547080" algn="l" defTabSz="773540" rtl="0" eaLnBrk="1" latinLnBrk="0" hangingPunct="1">
              <a:defRPr sz="3000" kern="1200">
                <a:solidFill>
                  <a:schemeClr val="tx1"/>
                </a:solidFill>
                <a:latin typeface="+mn-lt"/>
                <a:ea typeface="+mn-ea"/>
                <a:cs typeface="+mn-cs"/>
              </a:defRPr>
            </a:lvl3pPr>
            <a:lvl4pPr marL="2320622" algn="l" defTabSz="773540" rtl="0" eaLnBrk="1" latinLnBrk="0" hangingPunct="1">
              <a:defRPr sz="3000" kern="1200">
                <a:solidFill>
                  <a:schemeClr val="tx1"/>
                </a:solidFill>
                <a:latin typeface="+mn-lt"/>
                <a:ea typeface="+mn-ea"/>
                <a:cs typeface="+mn-cs"/>
              </a:defRPr>
            </a:lvl4pPr>
            <a:lvl5pPr marL="3094161" algn="l" defTabSz="773540" rtl="0" eaLnBrk="1" latinLnBrk="0" hangingPunct="1">
              <a:defRPr sz="3000" kern="1200">
                <a:solidFill>
                  <a:schemeClr val="tx1"/>
                </a:solidFill>
                <a:latin typeface="+mn-lt"/>
                <a:ea typeface="+mn-ea"/>
                <a:cs typeface="+mn-cs"/>
              </a:defRPr>
            </a:lvl5pPr>
            <a:lvl6pPr marL="3867701" algn="l" defTabSz="773540" rtl="0" eaLnBrk="1" latinLnBrk="0" hangingPunct="1">
              <a:defRPr sz="3000" kern="1200">
                <a:solidFill>
                  <a:schemeClr val="tx1"/>
                </a:solidFill>
                <a:latin typeface="+mn-lt"/>
                <a:ea typeface="+mn-ea"/>
                <a:cs typeface="+mn-cs"/>
              </a:defRPr>
            </a:lvl6pPr>
            <a:lvl7pPr marL="4641241" algn="l" defTabSz="773540" rtl="0" eaLnBrk="1" latinLnBrk="0" hangingPunct="1">
              <a:defRPr sz="3000" kern="1200">
                <a:solidFill>
                  <a:schemeClr val="tx1"/>
                </a:solidFill>
                <a:latin typeface="+mn-lt"/>
                <a:ea typeface="+mn-ea"/>
                <a:cs typeface="+mn-cs"/>
              </a:defRPr>
            </a:lvl7pPr>
            <a:lvl8pPr marL="5414781" algn="l" defTabSz="773540" rtl="0" eaLnBrk="1" latinLnBrk="0" hangingPunct="1">
              <a:defRPr sz="3000" kern="1200">
                <a:solidFill>
                  <a:schemeClr val="tx1"/>
                </a:solidFill>
                <a:latin typeface="+mn-lt"/>
                <a:ea typeface="+mn-ea"/>
                <a:cs typeface="+mn-cs"/>
              </a:defRPr>
            </a:lvl8pPr>
            <a:lvl9pPr marL="6188321" algn="l" defTabSz="773540" rtl="0" eaLnBrk="1" latinLnBrk="0" hangingPunct="1">
              <a:defRPr sz="3000" kern="1200">
                <a:solidFill>
                  <a:schemeClr val="tx1"/>
                </a:solidFill>
                <a:latin typeface="+mn-lt"/>
                <a:ea typeface="+mn-ea"/>
                <a:cs typeface="+mn-cs"/>
              </a:defRPr>
            </a:lvl9pPr>
          </a:lstStyle>
          <a:p>
            <a:pPr algn="ctr"/>
            <a:r>
              <a:rPr lang="en-GB" sz="933" b="1" dirty="0">
                <a:solidFill>
                  <a:schemeClr val="bg1"/>
                </a:solidFill>
                <a:latin typeface="Roboto" panose="02000000000000000000" pitchFamily="2" charset="0"/>
                <a:ea typeface="Roboto" panose="02000000000000000000" pitchFamily="2" charset="0"/>
              </a:rPr>
              <a:t>+3%</a:t>
            </a:r>
          </a:p>
        </p:txBody>
      </p:sp>
      <p:graphicFrame>
        <p:nvGraphicFramePr>
          <p:cNvPr id="36" name="Chart 35"/>
          <p:cNvGraphicFramePr>
            <a:graphicFrameLocks/>
          </p:cNvGraphicFramePr>
          <p:nvPr/>
        </p:nvGraphicFramePr>
        <p:xfrm>
          <a:off x="775118" y="2010496"/>
          <a:ext cx="4800000" cy="28800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5CC692BD-FD83-404F-BFCC-15882E2A3C25}"/>
              </a:ext>
            </a:extLst>
          </p:cNvPr>
          <p:cNvSpPr txBox="1"/>
          <p:nvPr/>
        </p:nvSpPr>
        <p:spPr>
          <a:xfrm>
            <a:off x="7264929" y="6454721"/>
            <a:ext cx="4593915" cy="215433"/>
          </a:xfrm>
          <a:prstGeom prst="rect">
            <a:avLst/>
          </a:prstGeom>
          <a:noFill/>
        </p:spPr>
        <p:txBody>
          <a:bodyPr wrap="square" lIns="91429" tIns="45715" rIns="91429" bIns="45715" rtlCol="0">
            <a:spAutoFit/>
          </a:bodyPr>
          <a:lstStyle/>
          <a:p>
            <a:pPr algn="r"/>
            <a:r>
              <a:rPr lang="en-GB" sz="800" dirty="0">
                <a:solidFill>
                  <a:schemeClr val="bg1"/>
                </a:solidFill>
                <a:latin typeface="Roboto Light" panose="02000000000000000000" pitchFamily="2" charset="0"/>
                <a:ea typeface="Roboto Light" panose="02000000000000000000" pitchFamily="2" charset="0"/>
              </a:rPr>
              <a:t>Student Travel Business Barometer  |  2020 Survey Results</a:t>
            </a:r>
          </a:p>
        </p:txBody>
      </p:sp>
    </p:spTree>
    <p:extLst>
      <p:ext uri="{BB962C8B-B14F-4D97-AF65-F5344CB8AC3E}">
        <p14:creationId xmlns:p14="http://schemas.microsoft.com/office/powerpoint/2010/main" val="169925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9DB15-631D-45E3-A7E9-12F8D273D88A}"/>
              </a:ext>
            </a:extLst>
          </p:cNvPr>
          <p:cNvSpPr txBox="1"/>
          <p:nvPr/>
        </p:nvSpPr>
        <p:spPr>
          <a:xfrm>
            <a:off x="740104" y="425210"/>
            <a:ext cx="10072804" cy="276989"/>
          </a:xfrm>
          <a:prstGeom prst="rect">
            <a:avLst/>
          </a:prstGeom>
          <a:noFill/>
        </p:spPr>
        <p:txBody>
          <a:bodyPr wrap="square" lIns="91429" tIns="45715" rIns="91429" bIns="45715" rtlCol="0">
            <a:spAutoFit/>
          </a:bodyPr>
          <a:lstStyle/>
          <a:p>
            <a:r>
              <a:rPr lang="en-US" sz="1200" b="1" spc="300" dirty="0">
                <a:solidFill>
                  <a:srgbClr val="00305E"/>
                </a:solidFill>
                <a:latin typeface="Roboto" panose="02000000000000000000" pitchFamily="2" charset="0"/>
                <a:ea typeface="Roboto" panose="02000000000000000000" pitchFamily="2" charset="0"/>
              </a:rPr>
              <a:t>INTERNATIONAL TRAVEL: MARKET RECOVERY SCENARIOS</a:t>
            </a:r>
            <a:endParaRPr lang="en-GB" sz="1200" b="1" spc="300" dirty="0">
              <a:solidFill>
                <a:srgbClr val="00305E"/>
              </a:solidFill>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DEE232B1-16FB-438B-A054-28F9DA49B1C9}"/>
              </a:ext>
            </a:extLst>
          </p:cNvPr>
          <p:cNvSpPr/>
          <p:nvPr/>
        </p:nvSpPr>
        <p:spPr>
          <a:xfrm>
            <a:off x="530" y="6198563"/>
            <a:ext cx="12198573" cy="659439"/>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29A8DC1-CFD4-45D4-9490-08F22C263B93}"/>
              </a:ext>
            </a:extLst>
          </p:cNvPr>
          <p:cNvSpPr txBox="1"/>
          <p:nvPr/>
        </p:nvSpPr>
        <p:spPr>
          <a:xfrm>
            <a:off x="740104" y="5901138"/>
            <a:ext cx="11240391" cy="235888"/>
          </a:xfrm>
          <a:prstGeom prst="rect">
            <a:avLst/>
          </a:prstGeom>
          <a:noFill/>
        </p:spPr>
        <p:txBody>
          <a:bodyPr wrap="square" lIns="91429" tIns="45715" rIns="91429" bIns="45715" rtlCol="0">
            <a:spAutoFit/>
          </a:bodyPr>
          <a:lstStyle/>
          <a:p>
            <a:r>
              <a:rPr lang="en-GB" sz="933" b="1" dirty="0">
                <a:latin typeface="Roboto" panose="02000000000000000000" pitchFamily="2" charset="0"/>
                <a:ea typeface="Roboto" panose="02000000000000000000" pitchFamily="2" charset="0"/>
              </a:rPr>
              <a:t>Source: </a:t>
            </a:r>
            <a:r>
              <a:rPr lang="en-GB" sz="933" dirty="0">
                <a:latin typeface="Roboto Light" panose="02000000000000000000" pitchFamily="2" charset="0"/>
                <a:ea typeface="Roboto Light" panose="02000000000000000000" pitchFamily="2" charset="0"/>
              </a:rPr>
              <a:t>SYTA &amp; BONARD, 2021. Percentage of respondents anticipating the respective recovery levels. </a:t>
            </a:r>
          </a:p>
        </p:txBody>
      </p:sp>
      <p:sp>
        <p:nvSpPr>
          <p:cNvPr id="15" name="Oval 14"/>
          <p:cNvSpPr/>
          <p:nvPr/>
        </p:nvSpPr>
        <p:spPr>
          <a:xfrm>
            <a:off x="11513782" y="452729"/>
            <a:ext cx="345062" cy="345062"/>
          </a:xfrm>
          <a:prstGeom prst="ellipse">
            <a:avLst/>
          </a:prstGeom>
          <a:solidFill>
            <a:srgbClr val="BDB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Slide Number Placeholder 13">
            <a:extLst>
              <a:ext uri="{FF2B5EF4-FFF2-40B4-BE49-F238E27FC236}">
                <a16:creationId xmlns:a16="http://schemas.microsoft.com/office/drawing/2014/main" id="{26FC6A52-8F7C-4525-B7D0-949C7FC7B919}"/>
              </a:ext>
            </a:extLst>
          </p:cNvPr>
          <p:cNvSpPr>
            <a:spLocks noGrp="1"/>
          </p:cNvSpPr>
          <p:nvPr>
            <p:ph type="sldNum" sz="quarter" idx="12"/>
          </p:nvPr>
        </p:nvSpPr>
        <p:spPr>
          <a:xfrm>
            <a:off x="11513782" y="508846"/>
            <a:ext cx="345062" cy="241005"/>
          </a:xfrm>
          <a:ln>
            <a:noFill/>
          </a:ln>
        </p:spPr>
        <p:txBody>
          <a:bodyPr/>
          <a:lstStyle/>
          <a:p>
            <a:pPr algn="ctr"/>
            <a:fld id="{C74190DE-7D60-46FC-AF13-39360AF06A62}" type="slidenum">
              <a:rPr lang="en-GB" sz="933" b="1">
                <a:solidFill>
                  <a:schemeClr val="bg1"/>
                </a:solidFill>
                <a:latin typeface="Roboto" panose="02000000000000000000" pitchFamily="2" charset="0"/>
                <a:ea typeface="Roboto" panose="02000000000000000000" pitchFamily="2" charset="0"/>
              </a:rPr>
              <a:pPr algn="ctr"/>
              <a:t>13</a:t>
            </a:fld>
            <a:endParaRPr lang="en-GB" sz="933" b="1" dirty="0">
              <a:solidFill>
                <a:schemeClr val="bg1"/>
              </a:solidFill>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829A8DC1-CFD4-45D4-9490-08F22C263B93}"/>
              </a:ext>
            </a:extLst>
          </p:cNvPr>
          <p:cNvSpPr txBox="1"/>
          <p:nvPr/>
        </p:nvSpPr>
        <p:spPr>
          <a:xfrm>
            <a:off x="1419819" y="1942074"/>
            <a:ext cx="1979811" cy="276989"/>
          </a:xfrm>
          <a:prstGeom prst="rect">
            <a:avLst/>
          </a:prstGeom>
          <a:noFill/>
        </p:spPr>
        <p:txBody>
          <a:bodyPr wrap="square" lIns="91429" tIns="45715" rIns="91429" bIns="45715" rtlCol="0">
            <a:spAutoFit/>
          </a:bodyPr>
          <a:lstStyle/>
          <a:p>
            <a:pPr algn="ctr"/>
            <a:r>
              <a:rPr lang="en-GB" sz="1200" b="1" dirty="0">
                <a:solidFill>
                  <a:srgbClr val="BDB07E"/>
                </a:solidFill>
                <a:latin typeface="Roboto" panose="02000000000000000000" pitchFamily="2" charset="0"/>
                <a:ea typeface="Roboto" panose="02000000000000000000" pitchFamily="2" charset="0"/>
              </a:rPr>
              <a:t>2021</a:t>
            </a:r>
          </a:p>
        </p:txBody>
      </p:sp>
      <p:sp>
        <p:nvSpPr>
          <p:cNvPr id="12" name="TextBox 11">
            <a:extLst>
              <a:ext uri="{FF2B5EF4-FFF2-40B4-BE49-F238E27FC236}">
                <a16:creationId xmlns:a16="http://schemas.microsoft.com/office/drawing/2014/main" id="{829A8DC1-CFD4-45D4-9490-08F22C263B93}"/>
              </a:ext>
            </a:extLst>
          </p:cNvPr>
          <p:cNvSpPr txBox="1"/>
          <p:nvPr/>
        </p:nvSpPr>
        <p:spPr>
          <a:xfrm>
            <a:off x="5370006" y="1944200"/>
            <a:ext cx="1979811" cy="276989"/>
          </a:xfrm>
          <a:prstGeom prst="rect">
            <a:avLst/>
          </a:prstGeom>
          <a:noFill/>
        </p:spPr>
        <p:txBody>
          <a:bodyPr wrap="square" lIns="91429" tIns="45715" rIns="91429" bIns="45715" rtlCol="0">
            <a:spAutoFit/>
          </a:bodyPr>
          <a:lstStyle/>
          <a:p>
            <a:pPr algn="ctr"/>
            <a:r>
              <a:rPr lang="en-GB" sz="1200" b="1" dirty="0">
                <a:solidFill>
                  <a:srgbClr val="BDB07E"/>
                </a:solidFill>
                <a:latin typeface="Roboto" panose="02000000000000000000" pitchFamily="2" charset="0"/>
                <a:ea typeface="Roboto" panose="02000000000000000000" pitchFamily="2" charset="0"/>
              </a:rPr>
              <a:t>2022</a:t>
            </a:r>
          </a:p>
        </p:txBody>
      </p:sp>
      <p:sp>
        <p:nvSpPr>
          <p:cNvPr id="13" name="TextBox 12">
            <a:extLst>
              <a:ext uri="{FF2B5EF4-FFF2-40B4-BE49-F238E27FC236}">
                <a16:creationId xmlns:a16="http://schemas.microsoft.com/office/drawing/2014/main" id="{829A8DC1-CFD4-45D4-9490-08F22C263B93}"/>
              </a:ext>
            </a:extLst>
          </p:cNvPr>
          <p:cNvSpPr txBox="1"/>
          <p:nvPr/>
        </p:nvSpPr>
        <p:spPr>
          <a:xfrm>
            <a:off x="9117704" y="1944200"/>
            <a:ext cx="1979811" cy="276989"/>
          </a:xfrm>
          <a:prstGeom prst="rect">
            <a:avLst/>
          </a:prstGeom>
          <a:noFill/>
        </p:spPr>
        <p:txBody>
          <a:bodyPr wrap="square" lIns="91429" tIns="45715" rIns="91429" bIns="45715" rtlCol="0">
            <a:spAutoFit/>
          </a:bodyPr>
          <a:lstStyle/>
          <a:p>
            <a:pPr algn="ctr"/>
            <a:r>
              <a:rPr lang="en-GB" sz="1200" b="1" dirty="0">
                <a:solidFill>
                  <a:srgbClr val="BDB07E"/>
                </a:solidFill>
                <a:latin typeface="Roboto" panose="02000000000000000000" pitchFamily="2" charset="0"/>
                <a:ea typeface="Roboto" panose="02000000000000000000" pitchFamily="2" charset="0"/>
              </a:rPr>
              <a:t>2023</a:t>
            </a:r>
          </a:p>
        </p:txBody>
      </p:sp>
      <p:sp>
        <p:nvSpPr>
          <p:cNvPr id="14" name="TextBox 13">
            <a:extLst>
              <a:ext uri="{FF2B5EF4-FFF2-40B4-BE49-F238E27FC236}">
                <a16:creationId xmlns:a16="http://schemas.microsoft.com/office/drawing/2014/main" id="{829A8DC1-CFD4-45D4-9490-08F22C263B93}"/>
              </a:ext>
            </a:extLst>
          </p:cNvPr>
          <p:cNvSpPr txBox="1"/>
          <p:nvPr/>
        </p:nvSpPr>
        <p:spPr>
          <a:xfrm>
            <a:off x="751996" y="1202449"/>
            <a:ext cx="10943075" cy="297444"/>
          </a:xfrm>
          <a:prstGeom prst="rect">
            <a:avLst/>
          </a:prstGeom>
          <a:noFill/>
        </p:spPr>
        <p:txBody>
          <a:bodyPr wrap="square" lIns="91429" tIns="45715" rIns="91429" bIns="45715" rtlCol="0">
            <a:spAutoFit/>
          </a:bodyPr>
          <a:lstStyle/>
          <a:p>
            <a:r>
              <a:rPr lang="en-GB" sz="1333" b="1" dirty="0">
                <a:solidFill>
                  <a:srgbClr val="BDB07E"/>
                </a:solidFill>
                <a:latin typeface="Roboto" panose="02000000000000000000" pitchFamily="2" charset="0"/>
                <a:ea typeface="Roboto" panose="02000000000000000000" pitchFamily="2" charset="0"/>
              </a:rPr>
              <a:t>Q: What percentage of your 2019 international trip bookings do you anticipate recovering in the following years?  </a:t>
            </a:r>
          </a:p>
        </p:txBody>
      </p:sp>
      <p:graphicFrame>
        <p:nvGraphicFramePr>
          <p:cNvPr id="27" name="Chart 26"/>
          <p:cNvGraphicFramePr>
            <a:graphicFrameLocks/>
          </p:cNvGraphicFramePr>
          <p:nvPr/>
        </p:nvGraphicFramePr>
        <p:xfrm>
          <a:off x="969724" y="2712251"/>
          <a:ext cx="288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nvGraphicFramePr>
        <p:xfrm>
          <a:off x="4919911" y="2712251"/>
          <a:ext cx="288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a:graphicFrameLocks/>
          </p:cNvGraphicFramePr>
          <p:nvPr/>
        </p:nvGraphicFramePr>
        <p:xfrm>
          <a:off x="8667609" y="2712251"/>
          <a:ext cx="2880000" cy="2880000"/>
        </p:xfrm>
        <a:graphic>
          <a:graphicData uri="http://schemas.openxmlformats.org/drawingml/2006/chart">
            <c:chart xmlns:c="http://schemas.openxmlformats.org/drawingml/2006/chart" xmlns:r="http://schemas.openxmlformats.org/officeDocument/2006/relationships" r:id="rId5"/>
          </a:graphicData>
        </a:graphic>
      </p:graphicFrame>
      <p:pic>
        <p:nvPicPr>
          <p:cNvPr id="20" name="Picture 7" descr="C:\Users\Patrik\Desktop\Projects\EUK Annual 2020\Links\BONARD_blue.png"/>
          <p:cNvPicPr>
            <a:picLocks noChangeAspect="1" noChangeArrowheads="1"/>
          </p:cNvPicPr>
          <p:nvPr/>
        </p:nvPicPr>
        <p:blipFill>
          <a:blip r:embed="rId6" cstate="print">
            <a:biLevel thresh="2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02270" y="6432939"/>
            <a:ext cx="1435297" cy="23721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112" y="6394507"/>
            <a:ext cx="1336575" cy="301026"/>
          </a:xfrm>
          <a:prstGeom prst="rect">
            <a:avLst/>
          </a:prstGeom>
        </p:spPr>
      </p:pic>
      <p:cxnSp>
        <p:nvCxnSpPr>
          <p:cNvPr id="23" name="Straight Connector 22">
            <a:extLst>
              <a:ext uri="{FF2B5EF4-FFF2-40B4-BE49-F238E27FC236}">
                <a16:creationId xmlns:a16="http://schemas.microsoft.com/office/drawing/2014/main" id="{4FA86EE8-4691-41C7-8780-51092C69A2D0}"/>
              </a:ext>
            </a:extLst>
          </p:cNvPr>
          <p:cNvCxnSpPr/>
          <p:nvPr/>
        </p:nvCxnSpPr>
        <p:spPr>
          <a:xfrm>
            <a:off x="786700" y="1188397"/>
            <a:ext cx="10727082" cy="0"/>
          </a:xfrm>
          <a:prstGeom prst="line">
            <a:avLst/>
          </a:prstGeom>
          <a:ln w="19050">
            <a:solidFill>
              <a:srgbClr val="BDB07E"/>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29A8DC1-CFD4-45D4-9490-08F22C263B93}"/>
              </a:ext>
            </a:extLst>
          </p:cNvPr>
          <p:cNvSpPr txBox="1"/>
          <p:nvPr/>
        </p:nvSpPr>
        <p:spPr>
          <a:xfrm rot="16200000">
            <a:off x="219089" y="3453230"/>
            <a:ext cx="1277983" cy="235888"/>
          </a:xfrm>
          <a:prstGeom prst="rect">
            <a:avLst/>
          </a:prstGeom>
          <a:noFill/>
        </p:spPr>
        <p:txBody>
          <a:bodyPr wrap="square" lIns="91429" tIns="45715" rIns="91429" bIns="45715" rtlCol="0">
            <a:spAutoFit/>
          </a:bodyPr>
          <a:lstStyle/>
          <a:p>
            <a:pPr algn="ctr"/>
            <a:r>
              <a:rPr lang="en-GB" sz="933" dirty="0">
                <a:solidFill>
                  <a:schemeClr val="tx1">
                    <a:lumMod val="65000"/>
                    <a:lumOff val="35000"/>
                  </a:schemeClr>
                </a:solidFill>
                <a:latin typeface="Roboto Light" panose="02000000000000000000" pitchFamily="2" charset="0"/>
                <a:ea typeface="Roboto Light" panose="02000000000000000000" pitchFamily="2" charset="0"/>
              </a:rPr>
              <a:t>% of respondents</a:t>
            </a:r>
          </a:p>
        </p:txBody>
      </p:sp>
      <p:cxnSp>
        <p:nvCxnSpPr>
          <p:cNvPr id="4" name="Straight Connector 3"/>
          <p:cNvCxnSpPr>
            <a:stCxn id="24" idx="4"/>
          </p:cNvCxnSpPr>
          <p:nvPr/>
        </p:nvCxnSpPr>
        <p:spPr>
          <a:xfrm flipH="1">
            <a:off x="1695299" y="2751583"/>
            <a:ext cx="10264" cy="1676279"/>
          </a:xfrm>
          <a:prstGeom prst="line">
            <a:avLst/>
          </a:prstGeom>
          <a:ln w="19050">
            <a:solidFill>
              <a:srgbClr val="9FDBEB"/>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533032" y="2406521"/>
            <a:ext cx="345062" cy="345062"/>
          </a:xfrm>
          <a:prstGeom prst="ellipse">
            <a:avLst/>
          </a:prstGeom>
          <a:solidFill>
            <a:srgbClr val="9FD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Slide Number Placeholder 13">
            <a:extLst>
              <a:ext uri="{FF2B5EF4-FFF2-40B4-BE49-F238E27FC236}">
                <a16:creationId xmlns:a16="http://schemas.microsoft.com/office/drawing/2014/main" id="{26FC6A52-8F7C-4525-B7D0-949C7FC7B919}"/>
              </a:ext>
            </a:extLst>
          </p:cNvPr>
          <p:cNvSpPr txBox="1">
            <a:spLocks/>
          </p:cNvSpPr>
          <p:nvPr/>
        </p:nvSpPr>
        <p:spPr>
          <a:xfrm>
            <a:off x="1411110" y="2462638"/>
            <a:ext cx="591040" cy="241005"/>
          </a:xfrm>
          <a:prstGeom prst="rect">
            <a:avLst/>
          </a:prstGeom>
          <a:ln>
            <a:noFill/>
          </a:ln>
        </p:spPr>
        <p:txBody>
          <a:bodyPr vert="horz" lIns="103138" tIns="51569" rIns="103138" bIns="51569" rtlCol="0" anchor="ctr"/>
          <a:lstStyle>
            <a:defPPr>
              <a:defRPr lang="en-US"/>
            </a:defPPr>
            <a:lvl1pPr marL="0" algn="r" defTabSz="773540" rtl="0" eaLnBrk="1" latinLnBrk="0" hangingPunct="1">
              <a:defRPr sz="2000" kern="1200">
                <a:solidFill>
                  <a:schemeClr val="tx1">
                    <a:tint val="75000"/>
                  </a:schemeClr>
                </a:solidFill>
                <a:latin typeface="+mn-lt"/>
                <a:ea typeface="+mn-ea"/>
                <a:cs typeface="+mn-cs"/>
              </a:defRPr>
            </a:lvl1pPr>
            <a:lvl2pPr marL="773540" algn="l" defTabSz="773540" rtl="0" eaLnBrk="1" latinLnBrk="0" hangingPunct="1">
              <a:defRPr sz="3000" kern="1200">
                <a:solidFill>
                  <a:schemeClr val="tx1"/>
                </a:solidFill>
                <a:latin typeface="+mn-lt"/>
                <a:ea typeface="+mn-ea"/>
                <a:cs typeface="+mn-cs"/>
              </a:defRPr>
            </a:lvl2pPr>
            <a:lvl3pPr marL="1547080" algn="l" defTabSz="773540" rtl="0" eaLnBrk="1" latinLnBrk="0" hangingPunct="1">
              <a:defRPr sz="3000" kern="1200">
                <a:solidFill>
                  <a:schemeClr val="tx1"/>
                </a:solidFill>
                <a:latin typeface="+mn-lt"/>
                <a:ea typeface="+mn-ea"/>
                <a:cs typeface="+mn-cs"/>
              </a:defRPr>
            </a:lvl3pPr>
            <a:lvl4pPr marL="2320622" algn="l" defTabSz="773540" rtl="0" eaLnBrk="1" latinLnBrk="0" hangingPunct="1">
              <a:defRPr sz="3000" kern="1200">
                <a:solidFill>
                  <a:schemeClr val="tx1"/>
                </a:solidFill>
                <a:latin typeface="+mn-lt"/>
                <a:ea typeface="+mn-ea"/>
                <a:cs typeface="+mn-cs"/>
              </a:defRPr>
            </a:lvl4pPr>
            <a:lvl5pPr marL="3094161" algn="l" defTabSz="773540" rtl="0" eaLnBrk="1" latinLnBrk="0" hangingPunct="1">
              <a:defRPr sz="3000" kern="1200">
                <a:solidFill>
                  <a:schemeClr val="tx1"/>
                </a:solidFill>
                <a:latin typeface="+mn-lt"/>
                <a:ea typeface="+mn-ea"/>
                <a:cs typeface="+mn-cs"/>
              </a:defRPr>
            </a:lvl5pPr>
            <a:lvl6pPr marL="3867701" algn="l" defTabSz="773540" rtl="0" eaLnBrk="1" latinLnBrk="0" hangingPunct="1">
              <a:defRPr sz="3000" kern="1200">
                <a:solidFill>
                  <a:schemeClr val="tx1"/>
                </a:solidFill>
                <a:latin typeface="+mn-lt"/>
                <a:ea typeface="+mn-ea"/>
                <a:cs typeface="+mn-cs"/>
              </a:defRPr>
            </a:lvl6pPr>
            <a:lvl7pPr marL="4641241" algn="l" defTabSz="773540" rtl="0" eaLnBrk="1" latinLnBrk="0" hangingPunct="1">
              <a:defRPr sz="3000" kern="1200">
                <a:solidFill>
                  <a:schemeClr val="tx1"/>
                </a:solidFill>
                <a:latin typeface="+mn-lt"/>
                <a:ea typeface="+mn-ea"/>
                <a:cs typeface="+mn-cs"/>
              </a:defRPr>
            </a:lvl7pPr>
            <a:lvl8pPr marL="5414781" algn="l" defTabSz="773540" rtl="0" eaLnBrk="1" latinLnBrk="0" hangingPunct="1">
              <a:defRPr sz="3000" kern="1200">
                <a:solidFill>
                  <a:schemeClr val="tx1"/>
                </a:solidFill>
                <a:latin typeface="+mn-lt"/>
                <a:ea typeface="+mn-ea"/>
                <a:cs typeface="+mn-cs"/>
              </a:defRPr>
            </a:lvl8pPr>
            <a:lvl9pPr marL="6188321" algn="l" defTabSz="773540" rtl="0" eaLnBrk="1" latinLnBrk="0" hangingPunct="1">
              <a:defRPr sz="3000" kern="1200">
                <a:solidFill>
                  <a:schemeClr val="tx1"/>
                </a:solidFill>
                <a:latin typeface="+mn-lt"/>
                <a:ea typeface="+mn-ea"/>
                <a:cs typeface="+mn-cs"/>
              </a:defRPr>
            </a:lvl9pPr>
          </a:lstStyle>
          <a:p>
            <a:pPr algn="ctr"/>
            <a:r>
              <a:rPr lang="en-GB" sz="933" b="1" dirty="0">
                <a:solidFill>
                  <a:schemeClr val="bg1"/>
                </a:solidFill>
                <a:latin typeface="Roboto" panose="02000000000000000000" pitchFamily="2" charset="0"/>
                <a:ea typeface="Roboto" panose="02000000000000000000" pitchFamily="2" charset="0"/>
              </a:rPr>
              <a:t>12%</a:t>
            </a:r>
          </a:p>
        </p:txBody>
      </p:sp>
      <p:cxnSp>
        <p:nvCxnSpPr>
          <p:cNvPr id="31" name="Straight Connector 30"/>
          <p:cNvCxnSpPr>
            <a:stCxn id="32" idx="4"/>
          </p:cNvCxnSpPr>
          <p:nvPr/>
        </p:nvCxnSpPr>
        <p:spPr>
          <a:xfrm flipH="1">
            <a:off x="6277714" y="2759209"/>
            <a:ext cx="10264" cy="1676279"/>
          </a:xfrm>
          <a:prstGeom prst="line">
            <a:avLst/>
          </a:prstGeom>
          <a:ln w="19050">
            <a:solidFill>
              <a:srgbClr val="9FDBEB"/>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115447" y="2414148"/>
            <a:ext cx="345062" cy="345062"/>
          </a:xfrm>
          <a:prstGeom prst="ellipse">
            <a:avLst/>
          </a:prstGeom>
          <a:solidFill>
            <a:srgbClr val="9FD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3" name="Slide Number Placeholder 13">
            <a:extLst>
              <a:ext uri="{FF2B5EF4-FFF2-40B4-BE49-F238E27FC236}">
                <a16:creationId xmlns:a16="http://schemas.microsoft.com/office/drawing/2014/main" id="{26FC6A52-8F7C-4525-B7D0-949C7FC7B919}"/>
              </a:ext>
            </a:extLst>
          </p:cNvPr>
          <p:cNvSpPr txBox="1">
            <a:spLocks/>
          </p:cNvSpPr>
          <p:nvPr/>
        </p:nvSpPr>
        <p:spPr>
          <a:xfrm>
            <a:off x="5993525" y="2470264"/>
            <a:ext cx="591040" cy="241005"/>
          </a:xfrm>
          <a:prstGeom prst="rect">
            <a:avLst/>
          </a:prstGeom>
          <a:ln>
            <a:noFill/>
          </a:ln>
        </p:spPr>
        <p:txBody>
          <a:bodyPr vert="horz" lIns="103138" tIns="51569" rIns="103138" bIns="51569" rtlCol="0" anchor="ctr"/>
          <a:lstStyle>
            <a:defPPr>
              <a:defRPr lang="en-US"/>
            </a:defPPr>
            <a:lvl1pPr marL="0" algn="r" defTabSz="773540" rtl="0" eaLnBrk="1" latinLnBrk="0" hangingPunct="1">
              <a:defRPr sz="2000" kern="1200">
                <a:solidFill>
                  <a:schemeClr val="tx1">
                    <a:tint val="75000"/>
                  </a:schemeClr>
                </a:solidFill>
                <a:latin typeface="+mn-lt"/>
                <a:ea typeface="+mn-ea"/>
                <a:cs typeface="+mn-cs"/>
              </a:defRPr>
            </a:lvl1pPr>
            <a:lvl2pPr marL="773540" algn="l" defTabSz="773540" rtl="0" eaLnBrk="1" latinLnBrk="0" hangingPunct="1">
              <a:defRPr sz="3000" kern="1200">
                <a:solidFill>
                  <a:schemeClr val="tx1"/>
                </a:solidFill>
                <a:latin typeface="+mn-lt"/>
                <a:ea typeface="+mn-ea"/>
                <a:cs typeface="+mn-cs"/>
              </a:defRPr>
            </a:lvl2pPr>
            <a:lvl3pPr marL="1547080" algn="l" defTabSz="773540" rtl="0" eaLnBrk="1" latinLnBrk="0" hangingPunct="1">
              <a:defRPr sz="3000" kern="1200">
                <a:solidFill>
                  <a:schemeClr val="tx1"/>
                </a:solidFill>
                <a:latin typeface="+mn-lt"/>
                <a:ea typeface="+mn-ea"/>
                <a:cs typeface="+mn-cs"/>
              </a:defRPr>
            </a:lvl3pPr>
            <a:lvl4pPr marL="2320622" algn="l" defTabSz="773540" rtl="0" eaLnBrk="1" latinLnBrk="0" hangingPunct="1">
              <a:defRPr sz="3000" kern="1200">
                <a:solidFill>
                  <a:schemeClr val="tx1"/>
                </a:solidFill>
                <a:latin typeface="+mn-lt"/>
                <a:ea typeface="+mn-ea"/>
                <a:cs typeface="+mn-cs"/>
              </a:defRPr>
            </a:lvl4pPr>
            <a:lvl5pPr marL="3094161" algn="l" defTabSz="773540" rtl="0" eaLnBrk="1" latinLnBrk="0" hangingPunct="1">
              <a:defRPr sz="3000" kern="1200">
                <a:solidFill>
                  <a:schemeClr val="tx1"/>
                </a:solidFill>
                <a:latin typeface="+mn-lt"/>
                <a:ea typeface="+mn-ea"/>
                <a:cs typeface="+mn-cs"/>
              </a:defRPr>
            </a:lvl5pPr>
            <a:lvl6pPr marL="3867701" algn="l" defTabSz="773540" rtl="0" eaLnBrk="1" latinLnBrk="0" hangingPunct="1">
              <a:defRPr sz="3000" kern="1200">
                <a:solidFill>
                  <a:schemeClr val="tx1"/>
                </a:solidFill>
                <a:latin typeface="+mn-lt"/>
                <a:ea typeface="+mn-ea"/>
                <a:cs typeface="+mn-cs"/>
              </a:defRPr>
            </a:lvl6pPr>
            <a:lvl7pPr marL="4641241" algn="l" defTabSz="773540" rtl="0" eaLnBrk="1" latinLnBrk="0" hangingPunct="1">
              <a:defRPr sz="3000" kern="1200">
                <a:solidFill>
                  <a:schemeClr val="tx1"/>
                </a:solidFill>
                <a:latin typeface="+mn-lt"/>
                <a:ea typeface="+mn-ea"/>
                <a:cs typeface="+mn-cs"/>
              </a:defRPr>
            </a:lvl7pPr>
            <a:lvl8pPr marL="5414781" algn="l" defTabSz="773540" rtl="0" eaLnBrk="1" latinLnBrk="0" hangingPunct="1">
              <a:defRPr sz="3000" kern="1200">
                <a:solidFill>
                  <a:schemeClr val="tx1"/>
                </a:solidFill>
                <a:latin typeface="+mn-lt"/>
                <a:ea typeface="+mn-ea"/>
                <a:cs typeface="+mn-cs"/>
              </a:defRPr>
            </a:lvl8pPr>
            <a:lvl9pPr marL="6188321" algn="l" defTabSz="773540" rtl="0" eaLnBrk="1" latinLnBrk="0" hangingPunct="1">
              <a:defRPr sz="3000" kern="1200">
                <a:solidFill>
                  <a:schemeClr val="tx1"/>
                </a:solidFill>
                <a:latin typeface="+mn-lt"/>
                <a:ea typeface="+mn-ea"/>
                <a:cs typeface="+mn-cs"/>
              </a:defRPr>
            </a:lvl9pPr>
          </a:lstStyle>
          <a:p>
            <a:pPr algn="ctr"/>
            <a:r>
              <a:rPr lang="en-GB" sz="933" b="1" dirty="0">
                <a:solidFill>
                  <a:schemeClr val="bg1"/>
                </a:solidFill>
                <a:latin typeface="Roboto" panose="02000000000000000000" pitchFamily="2" charset="0"/>
                <a:ea typeface="Roboto" panose="02000000000000000000" pitchFamily="2" charset="0"/>
              </a:rPr>
              <a:t>46%</a:t>
            </a:r>
          </a:p>
        </p:txBody>
      </p:sp>
      <p:sp>
        <p:nvSpPr>
          <p:cNvPr id="34" name="Slide Number Placeholder 13">
            <a:extLst>
              <a:ext uri="{FF2B5EF4-FFF2-40B4-BE49-F238E27FC236}">
                <a16:creationId xmlns:a16="http://schemas.microsoft.com/office/drawing/2014/main" id="{26FC6A52-8F7C-4525-B7D0-949C7FC7B919}"/>
              </a:ext>
            </a:extLst>
          </p:cNvPr>
          <p:cNvSpPr txBox="1">
            <a:spLocks/>
          </p:cNvSpPr>
          <p:nvPr/>
        </p:nvSpPr>
        <p:spPr>
          <a:xfrm>
            <a:off x="1855672" y="2457986"/>
            <a:ext cx="911858" cy="241005"/>
          </a:xfrm>
          <a:prstGeom prst="rect">
            <a:avLst/>
          </a:prstGeom>
          <a:ln>
            <a:noFill/>
          </a:ln>
        </p:spPr>
        <p:txBody>
          <a:bodyPr vert="horz" lIns="103138" tIns="51569" rIns="103138" bIns="51569" rtlCol="0" anchor="ctr"/>
          <a:lstStyle>
            <a:defPPr>
              <a:defRPr lang="en-US"/>
            </a:defPPr>
            <a:lvl1pPr marL="0" algn="r" defTabSz="773540" rtl="0" eaLnBrk="1" latinLnBrk="0" hangingPunct="1">
              <a:defRPr sz="2000" kern="1200">
                <a:solidFill>
                  <a:schemeClr val="tx1">
                    <a:tint val="75000"/>
                  </a:schemeClr>
                </a:solidFill>
                <a:latin typeface="+mn-lt"/>
                <a:ea typeface="+mn-ea"/>
                <a:cs typeface="+mn-cs"/>
              </a:defRPr>
            </a:lvl1pPr>
            <a:lvl2pPr marL="773540" algn="l" defTabSz="773540" rtl="0" eaLnBrk="1" latinLnBrk="0" hangingPunct="1">
              <a:defRPr sz="3000" kern="1200">
                <a:solidFill>
                  <a:schemeClr val="tx1"/>
                </a:solidFill>
                <a:latin typeface="+mn-lt"/>
                <a:ea typeface="+mn-ea"/>
                <a:cs typeface="+mn-cs"/>
              </a:defRPr>
            </a:lvl2pPr>
            <a:lvl3pPr marL="1547080" algn="l" defTabSz="773540" rtl="0" eaLnBrk="1" latinLnBrk="0" hangingPunct="1">
              <a:defRPr sz="3000" kern="1200">
                <a:solidFill>
                  <a:schemeClr val="tx1"/>
                </a:solidFill>
                <a:latin typeface="+mn-lt"/>
                <a:ea typeface="+mn-ea"/>
                <a:cs typeface="+mn-cs"/>
              </a:defRPr>
            </a:lvl3pPr>
            <a:lvl4pPr marL="2320622" algn="l" defTabSz="773540" rtl="0" eaLnBrk="1" latinLnBrk="0" hangingPunct="1">
              <a:defRPr sz="3000" kern="1200">
                <a:solidFill>
                  <a:schemeClr val="tx1"/>
                </a:solidFill>
                <a:latin typeface="+mn-lt"/>
                <a:ea typeface="+mn-ea"/>
                <a:cs typeface="+mn-cs"/>
              </a:defRPr>
            </a:lvl4pPr>
            <a:lvl5pPr marL="3094161" algn="l" defTabSz="773540" rtl="0" eaLnBrk="1" latinLnBrk="0" hangingPunct="1">
              <a:defRPr sz="3000" kern="1200">
                <a:solidFill>
                  <a:schemeClr val="tx1"/>
                </a:solidFill>
                <a:latin typeface="+mn-lt"/>
                <a:ea typeface="+mn-ea"/>
                <a:cs typeface="+mn-cs"/>
              </a:defRPr>
            </a:lvl5pPr>
            <a:lvl6pPr marL="3867701" algn="l" defTabSz="773540" rtl="0" eaLnBrk="1" latinLnBrk="0" hangingPunct="1">
              <a:defRPr sz="3000" kern="1200">
                <a:solidFill>
                  <a:schemeClr val="tx1"/>
                </a:solidFill>
                <a:latin typeface="+mn-lt"/>
                <a:ea typeface="+mn-ea"/>
                <a:cs typeface="+mn-cs"/>
              </a:defRPr>
            </a:lvl6pPr>
            <a:lvl7pPr marL="4641241" algn="l" defTabSz="773540" rtl="0" eaLnBrk="1" latinLnBrk="0" hangingPunct="1">
              <a:defRPr sz="3000" kern="1200">
                <a:solidFill>
                  <a:schemeClr val="tx1"/>
                </a:solidFill>
                <a:latin typeface="+mn-lt"/>
                <a:ea typeface="+mn-ea"/>
                <a:cs typeface="+mn-cs"/>
              </a:defRPr>
            </a:lvl7pPr>
            <a:lvl8pPr marL="5414781" algn="l" defTabSz="773540" rtl="0" eaLnBrk="1" latinLnBrk="0" hangingPunct="1">
              <a:defRPr sz="3000" kern="1200">
                <a:solidFill>
                  <a:schemeClr val="tx1"/>
                </a:solidFill>
                <a:latin typeface="+mn-lt"/>
                <a:ea typeface="+mn-ea"/>
                <a:cs typeface="+mn-cs"/>
              </a:defRPr>
            </a:lvl8pPr>
            <a:lvl9pPr marL="6188321" algn="l" defTabSz="773540" rtl="0" eaLnBrk="1" latinLnBrk="0" hangingPunct="1">
              <a:defRPr sz="3000" kern="1200">
                <a:solidFill>
                  <a:schemeClr val="tx1"/>
                </a:solidFill>
                <a:latin typeface="+mn-lt"/>
                <a:ea typeface="+mn-ea"/>
                <a:cs typeface="+mn-cs"/>
              </a:defRPr>
            </a:lvl9pPr>
          </a:lstStyle>
          <a:p>
            <a:pPr algn="l"/>
            <a:r>
              <a:rPr lang="en-GB" sz="933" b="1" dirty="0">
                <a:solidFill>
                  <a:srgbClr val="9FDBEB"/>
                </a:solidFill>
                <a:latin typeface="Roboto" panose="02000000000000000000" pitchFamily="2" charset="0"/>
                <a:ea typeface="Roboto" panose="02000000000000000000" pitchFamily="2" charset="0"/>
              </a:rPr>
              <a:t>recovery</a:t>
            </a:r>
          </a:p>
        </p:txBody>
      </p:sp>
      <p:sp>
        <p:nvSpPr>
          <p:cNvPr id="35" name="Slide Number Placeholder 13">
            <a:extLst>
              <a:ext uri="{FF2B5EF4-FFF2-40B4-BE49-F238E27FC236}">
                <a16:creationId xmlns:a16="http://schemas.microsoft.com/office/drawing/2014/main" id="{26FC6A52-8F7C-4525-B7D0-949C7FC7B919}"/>
              </a:ext>
            </a:extLst>
          </p:cNvPr>
          <p:cNvSpPr txBox="1">
            <a:spLocks/>
          </p:cNvSpPr>
          <p:nvPr/>
        </p:nvSpPr>
        <p:spPr>
          <a:xfrm>
            <a:off x="6425824" y="2462638"/>
            <a:ext cx="911858" cy="241005"/>
          </a:xfrm>
          <a:prstGeom prst="rect">
            <a:avLst/>
          </a:prstGeom>
          <a:ln>
            <a:noFill/>
          </a:ln>
        </p:spPr>
        <p:txBody>
          <a:bodyPr vert="horz" lIns="103138" tIns="51569" rIns="103138" bIns="51569" rtlCol="0" anchor="ctr"/>
          <a:lstStyle>
            <a:defPPr>
              <a:defRPr lang="en-US"/>
            </a:defPPr>
            <a:lvl1pPr marL="0" algn="r" defTabSz="773540" rtl="0" eaLnBrk="1" latinLnBrk="0" hangingPunct="1">
              <a:defRPr sz="2000" kern="1200">
                <a:solidFill>
                  <a:schemeClr val="tx1">
                    <a:tint val="75000"/>
                  </a:schemeClr>
                </a:solidFill>
                <a:latin typeface="+mn-lt"/>
                <a:ea typeface="+mn-ea"/>
                <a:cs typeface="+mn-cs"/>
              </a:defRPr>
            </a:lvl1pPr>
            <a:lvl2pPr marL="773540" algn="l" defTabSz="773540" rtl="0" eaLnBrk="1" latinLnBrk="0" hangingPunct="1">
              <a:defRPr sz="3000" kern="1200">
                <a:solidFill>
                  <a:schemeClr val="tx1"/>
                </a:solidFill>
                <a:latin typeface="+mn-lt"/>
                <a:ea typeface="+mn-ea"/>
                <a:cs typeface="+mn-cs"/>
              </a:defRPr>
            </a:lvl2pPr>
            <a:lvl3pPr marL="1547080" algn="l" defTabSz="773540" rtl="0" eaLnBrk="1" latinLnBrk="0" hangingPunct="1">
              <a:defRPr sz="3000" kern="1200">
                <a:solidFill>
                  <a:schemeClr val="tx1"/>
                </a:solidFill>
                <a:latin typeface="+mn-lt"/>
                <a:ea typeface="+mn-ea"/>
                <a:cs typeface="+mn-cs"/>
              </a:defRPr>
            </a:lvl3pPr>
            <a:lvl4pPr marL="2320622" algn="l" defTabSz="773540" rtl="0" eaLnBrk="1" latinLnBrk="0" hangingPunct="1">
              <a:defRPr sz="3000" kern="1200">
                <a:solidFill>
                  <a:schemeClr val="tx1"/>
                </a:solidFill>
                <a:latin typeface="+mn-lt"/>
                <a:ea typeface="+mn-ea"/>
                <a:cs typeface="+mn-cs"/>
              </a:defRPr>
            </a:lvl4pPr>
            <a:lvl5pPr marL="3094161" algn="l" defTabSz="773540" rtl="0" eaLnBrk="1" latinLnBrk="0" hangingPunct="1">
              <a:defRPr sz="3000" kern="1200">
                <a:solidFill>
                  <a:schemeClr val="tx1"/>
                </a:solidFill>
                <a:latin typeface="+mn-lt"/>
                <a:ea typeface="+mn-ea"/>
                <a:cs typeface="+mn-cs"/>
              </a:defRPr>
            </a:lvl5pPr>
            <a:lvl6pPr marL="3867701" algn="l" defTabSz="773540" rtl="0" eaLnBrk="1" latinLnBrk="0" hangingPunct="1">
              <a:defRPr sz="3000" kern="1200">
                <a:solidFill>
                  <a:schemeClr val="tx1"/>
                </a:solidFill>
                <a:latin typeface="+mn-lt"/>
                <a:ea typeface="+mn-ea"/>
                <a:cs typeface="+mn-cs"/>
              </a:defRPr>
            </a:lvl6pPr>
            <a:lvl7pPr marL="4641241" algn="l" defTabSz="773540" rtl="0" eaLnBrk="1" latinLnBrk="0" hangingPunct="1">
              <a:defRPr sz="3000" kern="1200">
                <a:solidFill>
                  <a:schemeClr val="tx1"/>
                </a:solidFill>
                <a:latin typeface="+mn-lt"/>
                <a:ea typeface="+mn-ea"/>
                <a:cs typeface="+mn-cs"/>
              </a:defRPr>
            </a:lvl7pPr>
            <a:lvl8pPr marL="5414781" algn="l" defTabSz="773540" rtl="0" eaLnBrk="1" latinLnBrk="0" hangingPunct="1">
              <a:defRPr sz="3000" kern="1200">
                <a:solidFill>
                  <a:schemeClr val="tx1"/>
                </a:solidFill>
                <a:latin typeface="+mn-lt"/>
                <a:ea typeface="+mn-ea"/>
                <a:cs typeface="+mn-cs"/>
              </a:defRPr>
            </a:lvl8pPr>
            <a:lvl9pPr marL="6188321" algn="l" defTabSz="773540" rtl="0" eaLnBrk="1" latinLnBrk="0" hangingPunct="1">
              <a:defRPr sz="3000" kern="1200">
                <a:solidFill>
                  <a:schemeClr val="tx1"/>
                </a:solidFill>
                <a:latin typeface="+mn-lt"/>
                <a:ea typeface="+mn-ea"/>
                <a:cs typeface="+mn-cs"/>
              </a:defRPr>
            </a:lvl9pPr>
          </a:lstStyle>
          <a:p>
            <a:pPr algn="l"/>
            <a:r>
              <a:rPr lang="en-GB" sz="933" b="1" dirty="0">
                <a:solidFill>
                  <a:srgbClr val="9FDBEB"/>
                </a:solidFill>
                <a:latin typeface="Roboto" panose="02000000000000000000" pitchFamily="2" charset="0"/>
                <a:ea typeface="Roboto" panose="02000000000000000000" pitchFamily="2" charset="0"/>
              </a:rPr>
              <a:t>recovery</a:t>
            </a:r>
          </a:p>
        </p:txBody>
      </p:sp>
      <p:cxnSp>
        <p:nvCxnSpPr>
          <p:cNvPr id="36" name="Straight Connector 35"/>
          <p:cNvCxnSpPr>
            <a:stCxn id="37" idx="4"/>
          </p:cNvCxnSpPr>
          <p:nvPr/>
        </p:nvCxnSpPr>
        <p:spPr>
          <a:xfrm flipH="1">
            <a:off x="10481541" y="2759209"/>
            <a:ext cx="10264" cy="1676279"/>
          </a:xfrm>
          <a:prstGeom prst="line">
            <a:avLst/>
          </a:prstGeom>
          <a:ln w="19050">
            <a:solidFill>
              <a:srgbClr val="9FDBEB"/>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0319274" y="2414148"/>
            <a:ext cx="345062" cy="345062"/>
          </a:xfrm>
          <a:prstGeom prst="ellipse">
            <a:avLst/>
          </a:prstGeom>
          <a:solidFill>
            <a:srgbClr val="9FD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8" name="Slide Number Placeholder 13">
            <a:extLst>
              <a:ext uri="{FF2B5EF4-FFF2-40B4-BE49-F238E27FC236}">
                <a16:creationId xmlns:a16="http://schemas.microsoft.com/office/drawing/2014/main" id="{26FC6A52-8F7C-4525-B7D0-949C7FC7B919}"/>
              </a:ext>
            </a:extLst>
          </p:cNvPr>
          <p:cNvSpPr txBox="1">
            <a:spLocks/>
          </p:cNvSpPr>
          <p:nvPr/>
        </p:nvSpPr>
        <p:spPr>
          <a:xfrm>
            <a:off x="10197353" y="2470264"/>
            <a:ext cx="591040" cy="241005"/>
          </a:xfrm>
          <a:prstGeom prst="rect">
            <a:avLst/>
          </a:prstGeom>
          <a:ln>
            <a:noFill/>
          </a:ln>
        </p:spPr>
        <p:txBody>
          <a:bodyPr vert="horz" lIns="103138" tIns="51569" rIns="103138" bIns="51569" rtlCol="0" anchor="ctr"/>
          <a:lstStyle>
            <a:defPPr>
              <a:defRPr lang="en-US"/>
            </a:defPPr>
            <a:lvl1pPr marL="0" algn="r" defTabSz="773540" rtl="0" eaLnBrk="1" latinLnBrk="0" hangingPunct="1">
              <a:defRPr sz="2000" kern="1200">
                <a:solidFill>
                  <a:schemeClr val="tx1">
                    <a:tint val="75000"/>
                  </a:schemeClr>
                </a:solidFill>
                <a:latin typeface="+mn-lt"/>
                <a:ea typeface="+mn-ea"/>
                <a:cs typeface="+mn-cs"/>
              </a:defRPr>
            </a:lvl1pPr>
            <a:lvl2pPr marL="773540" algn="l" defTabSz="773540" rtl="0" eaLnBrk="1" latinLnBrk="0" hangingPunct="1">
              <a:defRPr sz="3000" kern="1200">
                <a:solidFill>
                  <a:schemeClr val="tx1"/>
                </a:solidFill>
                <a:latin typeface="+mn-lt"/>
                <a:ea typeface="+mn-ea"/>
                <a:cs typeface="+mn-cs"/>
              </a:defRPr>
            </a:lvl2pPr>
            <a:lvl3pPr marL="1547080" algn="l" defTabSz="773540" rtl="0" eaLnBrk="1" latinLnBrk="0" hangingPunct="1">
              <a:defRPr sz="3000" kern="1200">
                <a:solidFill>
                  <a:schemeClr val="tx1"/>
                </a:solidFill>
                <a:latin typeface="+mn-lt"/>
                <a:ea typeface="+mn-ea"/>
                <a:cs typeface="+mn-cs"/>
              </a:defRPr>
            </a:lvl3pPr>
            <a:lvl4pPr marL="2320622" algn="l" defTabSz="773540" rtl="0" eaLnBrk="1" latinLnBrk="0" hangingPunct="1">
              <a:defRPr sz="3000" kern="1200">
                <a:solidFill>
                  <a:schemeClr val="tx1"/>
                </a:solidFill>
                <a:latin typeface="+mn-lt"/>
                <a:ea typeface="+mn-ea"/>
                <a:cs typeface="+mn-cs"/>
              </a:defRPr>
            </a:lvl4pPr>
            <a:lvl5pPr marL="3094161" algn="l" defTabSz="773540" rtl="0" eaLnBrk="1" latinLnBrk="0" hangingPunct="1">
              <a:defRPr sz="3000" kern="1200">
                <a:solidFill>
                  <a:schemeClr val="tx1"/>
                </a:solidFill>
                <a:latin typeface="+mn-lt"/>
                <a:ea typeface="+mn-ea"/>
                <a:cs typeface="+mn-cs"/>
              </a:defRPr>
            </a:lvl5pPr>
            <a:lvl6pPr marL="3867701" algn="l" defTabSz="773540" rtl="0" eaLnBrk="1" latinLnBrk="0" hangingPunct="1">
              <a:defRPr sz="3000" kern="1200">
                <a:solidFill>
                  <a:schemeClr val="tx1"/>
                </a:solidFill>
                <a:latin typeface="+mn-lt"/>
                <a:ea typeface="+mn-ea"/>
                <a:cs typeface="+mn-cs"/>
              </a:defRPr>
            </a:lvl6pPr>
            <a:lvl7pPr marL="4641241" algn="l" defTabSz="773540" rtl="0" eaLnBrk="1" latinLnBrk="0" hangingPunct="1">
              <a:defRPr sz="3000" kern="1200">
                <a:solidFill>
                  <a:schemeClr val="tx1"/>
                </a:solidFill>
                <a:latin typeface="+mn-lt"/>
                <a:ea typeface="+mn-ea"/>
                <a:cs typeface="+mn-cs"/>
              </a:defRPr>
            </a:lvl7pPr>
            <a:lvl8pPr marL="5414781" algn="l" defTabSz="773540" rtl="0" eaLnBrk="1" latinLnBrk="0" hangingPunct="1">
              <a:defRPr sz="3000" kern="1200">
                <a:solidFill>
                  <a:schemeClr val="tx1"/>
                </a:solidFill>
                <a:latin typeface="+mn-lt"/>
                <a:ea typeface="+mn-ea"/>
                <a:cs typeface="+mn-cs"/>
              </a:defRPr>
            </a:lvl8pPr>
            <a:lvl9pPr marL="6188321" algn="l" defTabSz="773540" rtl="0" eaLnBrk="1" latinLnBrk="0" hangingPunct="1">
              <a:defRPr sz="3000" kern="1200">
                <a:solidFill>
                  <a:schemeClr val="tx1"/>
                </a:solidFill>
                <a:latin typeface="+mn-lt"/>
                <a:ea typeface="+mn-ea"/>
                <a:cs typeface="+mn-cs"/>
              </a:defRPr>
            </a:lvl9pPr>
          </a:lstStyle>
          <a:p>
            <a:pPr algn="ctr"/>
            <a:r>
              <a:rPr lang="en-GB" sz="933" b="1" dirty="0">
                <a:solidFill>
                  <a:schemeClr val="bg1"/>
                </a:solidFill>
                <a:latin typeface="Roboto" panose="02000000000000000000" pitchFamily="2" charset="0"/>
                <a:ea typeface="Roboto" panose="02000000000000000000" pitchFamily="2" charset="0"/>
              </a:rPr>
              <a:t>77%</a:t>
            </a:r>
          </a:p>
        </p:txBody>
      </p:sp>
      <p:sp>
        <p:nvSpPr>
          <p:cNvPr id="39" name="Slide Number Placeholder 13">
            <a:extLst>
              <a:ext uri="{FF2B5EF4-FFF2-40B4-BE49-F238E27FC236}">
                <a16:creationId xmlns:a16="http://schemas.microsoft.com/office/drawing/2014/main" id="{26FC6A52-8F7C-4525-B7D0-949C7FC7B919}"/>
              </a:ext>
            </a:extLst>
          </p:cNvPr>
          <p:cNvSpPr txBox="1">
            <a:spLocks/>
          </p:cNvSpPr>
          <p:nvPr/>
        </p:nvSpPr>
        <p:spPr>
          <a:xfrm>
            <a:off x="10630626" y="2465612"/>
            <a:ext cx="911858" cy="241005"/>
          </a:xfrm>
          <a:prstGeom prst="rect">
            <a:avLst/>
          </a:prstGeom>
          <a:ln>
            <a:noFill/>
          </a:ln>
        </p:spPr>
        <p:txBody>
          <a:bodyPr vert="horz" lIns="103138" tIns="51569" rIns="103138" bIns="51569" rtlCol="0" anchor="ctr"/>
          <a:lstStyle>
            <a:defPPr>
              <a:defRPr lang="en-US"/>
            </a:defPPr>
            <a:lvl1pPr marL="0" algn="r" defTabSz="773540" rtl="0" eaLnBrk="1" latinLnBrk="0" hangingPunct="1">
              <a:defRPr sz="2000" kern="1200">
                <a:solidFill>
                  <a:schemeClr val="tx1">
                    <a:tint val="75000"/>
                  </a:schemeClr>
                </a:solidFill>
                <a:latin typeface="+mn-lt"/>
                <a:ea typeface="+mn-ea"/>
                <a:cs typeface="+mn-cs"/>
              </a:defRPr>
            </a:lvl1pPr>
            <a:lvl2pPr marL="773540" algn="l" defTabSz="773540" rtl="0" eaLnBrk="1" latinLnBrk="0" hangingPunct="1">
              <a:defRPr sz="3000" kern="1200">
                <a:solidFill>
                  <a:schemeClr val="tx1"/>
                </a:solidFill>
                <a:latin typeface="+mn-lt"/>
                <a:ea typeface="+mn-ea"/>
                <a:cs typeface="+mn-cs"/>
              </a:defRPr>
            </a:lvl2pPr>
            <a:lvl3pPr marL="1547080" algn="l" defTabSz="773540" rtl="0" eaLnBrk="1" latinLnBrk="0" hangingPunct="1">
              <a:defRPr sz="3000" kern="1200">
                <a:solidFill>
                  <a:schemeClr val="tx1"/>
                </a:solidFill>
                <a:latin typeface="+mn-lt"/>
                <a:ea typeface="+mn-ea"/>
                <a:cs typeface="+mn-cs"/>
              </a:defRPr>
            </a:lvl3pPr>
            <a:lvl4pPr marL="2320622" algn="l" defTabSz="773540" rtl="0" eaLnBrk="1" latinLnBrk="0" hangingPunct="1">
              <a:defRPr sz="3000" kern="1200">
                <a:solidFill>
                  <a:schemeClr val="tx1"/>
                </a:solidFill>
                <a:latin typeface="+mn-lt"/>
                <a:ea typeface="+mn-ea"/>
                <a:cs typeface="+mn-cs"/>
              </a:defRPr>
            </a:lvl4pPr>
            <a:lvl5pPr marL="3094161" algn="l" defTabSz="773540" rtl="0" eaLnBrk="1" latinLnBrk="0" hangingPunct="1">
              <a:defRPr sz="3000" kern="1200">
                <a:solidFill>
                  <a:schemeClr val="tx1"/>
                </a:solidFill>
                <a:latin typeface="+mn-lt"/>
                <a:ea typeface="+mn-ea"/>
                <a:cs typeface="+mn-cs"/>
              </a:defRPr>
            </a:lvl5pPr>
            <a:lvl6pPr marL="3867701" algn="l" defTabSz="773540" rtl="0" eaLnBrk="1" latinLnBrk="0" hangingPunct="1">
              <a:defRPr sz="3000" kern="1200">
                <a:solidFill>
                  <a:schemeClr val="tx1"/>
                </a:solidFill>
                <a:latin typeface="+mn-lt"/>
                <a:ea typeface="+mn-ea"/>
                <a:cs typeface="+mn-cs"/>
              </a:defRPr>
            </a:lvl6pPr>
            <a:lvl7pPr marL="4641241" algn="l" defTabSz="773540" rtl="0" eaLnBrk="1" latinLnBrk="0" hangingPunct="1">
              <a:defRPr sz="3000" kern="1200">
                <a:solidFill>
                  <a:schemeClr val="tx1"/>
                </a:solidFill>
                <a:latin typeface="+mn-lt"/>
                <a:ea typeface="+mn-ea"/>
                <a:cs typeface="+mn-cs"/>
              </a:defRPr>
            </a:lvl7pPr>
            <a:lvl8pPr marL="5414781" algn="l" defTabSz="773540" rtl="0" eaLnBrk="1" latinLnBrk="0" hangingPunct="1">
              <a:defRPr sz="3000" kern="1200">
                <a:solidFill>
                  <a:schemeClr val="tx1"/>
                </a:solidFill>
                <a:latin typeface="+mn-lt"/>
                <a:ea typeface="+mn-ea"/>
                <a:cs typeface="+mn-cs"/>
              </a:defRPr>
            </a:lvl8pPr>
            <a:lvl9pPr marL="6188321" algn="l" defTabSz="773540" rtl="0" eaLnBrk="1" latinLnBrk="0" hangingPunct="1">
              <a:defRPr sz="3000" kern="1200">
                <a:solidFill>
                  <a:schemeClr val="tx1"/>
                </a:solidFill>
                <a:latin typeface="+mn-lt"/>
                <a:ea typeface="+mn-ea"/>
                <a:cs typeface="+mn-cs"/>
              </a:defRPr>
            </a:lvl9pPr>
          </a:lstStyle>
          <a:p>
            <a:pPr algn="l"/>
            <a:r>
              <a:rPr lang="en-GB" sz="933" b="1" dirty="0">
                <a:solidFill>
                  <a:srgbClr val="9FDBEB"/>
                </a:solidFill>
                <a:latin typeface="Roboto" panose="02000000000000000000" pitchFamily="2" charset="0"/>
                <a:ea typeface="Roboto" panose="02000000000000000000" pitchFamily="2" charset="0"/>
              </a:rPr>
              <a:t>recovery</a:t>
            </a:r>
          </a:p>
        </p:txBody>
      </p:sp>
      <p:sp>
        <p:nvSpPr>
          <p:cNvPr id="40" name="TextBox 39">
            <a:extLst>
              <a:ext uri="{FF2B5EF4-FFF2-40B4-BE49-F238E27FC236}">
                <a16:creationId xmlns:a16="http://schemas.microsoft.com/office/drawing/2014/main" id="{5CC692BD-FD83-404F-BFCC-15882E2A3C25}"/>
              </a:ext>
            </a:extLst>
          </p:cNvPr>
          <p:cNvSpPr txBox="1"/>
          <p:nvPr/>
        </p:nvSpPr>
        <p:spPr>
          <a:xfrm>
            <a:off x="7264929" y="6454721"/>
            <a:ext cx="4593915" cy="215433"/>
          </a:xfrm>
          <a:prstGeom prst="rect">
            <a:avLst/>
          </a:prstGeom>
          <a:noFill/>
        </p:spPr>
        <p:txBody>
          <a:bodyPr wrap="square" lIns="91429" tIns="45715" rIns="91429" bIns="45715" rtlCol="0">
            <a:spAutoFit/>
          </a:bodyPr>
          <a:lstStyle/>
          <a:p>
            <a:pPr algn="r"/>
            <a:r>
              <a:rPr lang="en-GB" sz="800" dirty="0">
                <a:solidFill>
                  <a:schemeClr val="bg1"/>
                </a:solidFill>
                <a:latin typeface="Roboto Light" panose="02000000000000000000" pitchFamily="2" charset="0"/>
                <a:ea typeface="Roboto Light" panose="02000000000000000000" pitchFamily="2" charset="0"/>
              </a:rPr>
              <a:t>Student Travel Business Barometer  |  2020 Survey Results</a:t>
            </a:r>
          </a:p>
        </p:txBody>
      </p:sp>
    </p:spTree>
    <p:extLst>
      <p:ext uri="{BB962C8B-B14F-4D97-AF65-F5344CB8AC3E}">
        <p14:creationId xmlns:p14="http://schemas.microsoft.com/office/powerpoint/2010/main" val="217778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9DB15-631D-45E3-A7E9-12F8D273D88A}"/>
              </a:ext>
            </a:extLst>
          </p:cNvPr>
          <p:cNvSpPr txBox="1"/>
          <p:nvPr/>
        </p:nvSpPr>
        <p:spPr>
          <a:xfrm>
            <a:off x="740104" y="425210"/>
            <a:ext cx="6474025" cy="400099"/>
          </a:xfrm>
          <a:prstGeom prst="rect">
            <a:avLst/>
          </a:prstGeom>
          <a:noFill/>
        </p:spPr>
        <p:txBody>
          <a:bodyPr wrap="square" lIns="91429" tIns="45715" rIns="91429" bIns="45715" rtlCol="0">
            <a:spAutoFit/>
          </a:bodyPr>
          <a:lstStyle/>
          <a:p>
            <a:pPr defTabSz="515719"/>
            <a:r>
              <a:rPr lang="en-US" sz="2000" b="1" spc="300" dirty="0">
                <a:solidFill>
                  <a:srgbClr val="00305E"/>
                </a:solidFill>
                <a:latin typeface="Roboto" panose="02000000000000000000" pitchFamily="2" charset="0"/>
                <a:ea typeface="Roboto" panose="02000000000000000000" pitchFamily="2" charset="0"/>
              </a:rPr>
              <a:t>INTERNATIONAL TRAVEL: 2021 OUTLOOK</a:t>
            </a:r>
            <a:endParaRPr lang="en-GB" sz="2000" b="1" spc="300" dirty="0">
              <a:solidFill>
                <a:srgbClr val="00305E"/>
              </a:solidFill>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DEE232B1-16FB-438B-A054-28F9DA49B1C9}"/>
              </a:ext>
            </a:extLst>
          </p:cNvPr>
          <p:cNvSpPr/>
          <p:nvPr/>
        </p:nvSpPr>
        <p:spPr>
          <a:xfrm>
            <a:off x="530" y="6198563"/>
            <a:ext cx="12198573" cy="659439"/>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719"/>
            <a:endParaRPr lang="en-GB">
              <a:solidFill>
                <a:prstClr val="white"/>
              </a:solidFill>
              <a:latin typeface="Calibri"/>
            </a:endParaRPr>
          </a:p>
        </p:txBody>
      </p:sp>
      <p:sp>
        <p:nvSpPr>
          <p:cNvPr id="10" name="TextBox 9">
            <a:extLst>
              <a:ext uri="{FF2B5EF4-FFF2-40B4-BE49-F238E27FC236}">
                <a16:creationId xmlns:a16="http://schemas.microsoft.com/office/drawing/2014/main" id="{829A8DC1-CFD4-45D4-9490-08F22C263B93}"/>
              </a:ext>
            </a:extLst>
          </p:cNvPr>
          <p:cNvSpPr txBox="1"/>
          <p:nvPr/>
        </p:nvSpPr>
        <p:spPr>
          <a:xfrm>
            <a:off x="740104" y="5901138"/>
            <a:ext cx="11240391" cy="235888"/>
          </a:xfrm>
          <a:prstGeom prst="rect">
            <a:avLst/>
          </a:prstGeom>
          <a:noFill/>
        </p:spPr>
        <p:txBody>
          <a:bodyPr wrap="square" lIns="91429" tIns="45715" rIns="91429" bIns="45715" rtlCol="0">
            <a:spAutoFit/>
          </a:bodyPr>
          <a:lstStyle/>
          <a:p>
            <a:pPr defTabSz="515719"/>
            <a:r>
              <a:rPr lang="en-GB" sz="933" b="1" dirty="0">
                <a:solidFill>
                  <a:prstClr val="black"/>
                </a:solidFill>
                <a:latin typeface="Roboto" panose="02000000000000000000" pitchFamily="2" charset="0"/>
                <a:ea typeface="Roboto" panose="02000000000000000000" pitchFamily="2" charset="0"/>
              </a:rPr>
              <a:t>Source: </a:t>
            </a:r>
            <a:r>
              <a:rPr lang="en-GB" sz="933" dirty="0">
                <a:solidFill>
                  <a:prstClr val="black"/>
                </a:solidFill>
                <a:latin typeface="Roboto Light" panose="02000000000000000000" pitchFamily="2" charset="0"/>
                <a:ea typeface="Roboto Light" panose="02000000000000000000" pitchFamily="2" charset="0"/>
              </a:rPr>
              <a:t>SYTA &amp; BONARD, 2021</a:t>
            </a:r>
          </a:p>
        </p:txBody>
      </p:sp>
      <p:sp>
        <p:nvSpPr>
          <p:cNvPr id="15" name="Oval 14"/>
          <p:cNvSpPr/>
          <p:nvPr/>
        </p:nvSpPr>
        <p:spPr>
          <a:xfrm>
            <a:off x="11513782" y="452729"/>
            <a:ext cx="345062" cy="345062"/>
          </a:xfrm>
          <a:prstGeom prst="ellipse">
            <a:avLst/>
          </a:prstGeom>
          <a:solidFill>
            <a:srgbClr val="BDB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719"/>
            <a:endParaRPr lang="en-GB" sz="2000">
              <a:solidFill>
                <a:prstClr val="white"/>
              </a:solidFill>
              <a:latin typeface="Calibri"/>
            </a:endParaRPr>
          </a:p>
        </p:txBody>
      </p:sp>
      <p:sp>
        <p:nvSpPr>
          <p:cNvPr id="18" name="Slide Number Placeholder 13">
            <a:extLst>
              <a:ext uri="{FF2B5EF4-FFF2-40B4-BE49-F238E27FC236}">
                <a16:creationId xmlns:a16="http://schemas.microsoft.com/office/drawing/2014/main" id="{26FC6A52-8F7C-4525-B7D0-949C7FC7B919}"/>
              </a:ext>
            </a:extLst>
          </p:cNvPr>
          <p:cNvSpPr>
            <a:spLocks noGrp="1"/>
          </p:cNvSpPr>
          <p:nvPr>
            <p:ph type="sldNum" sz="quarter" idx="12"/>
          </p:nvPr>
        </p:nvSpPr>
        <p:spPr>
          <a:xfrm>
            <a:off x="11513782" y="508846"/>
            <a:ext cx="345062" cy="241005"/>
          </a:xfrm>
          <a:ln>
            <a:noFill/>
          </a:ln>
        </p:spPr>
        <p:txBody>
          <a:bodyPr/>
          <a:lstStyle/>
          <a:p>
            <a:pPr algn="ctr" defTabSz="515719"/>
            <a:fld id="{C74190DE-7D60-46FC-AF13-39360AF06A62}" type="slidenum">
              <a:rPr lang="en-GB" sz="933" b="1">
                <a:solidFill>
                  <a:prstClr val="white"/>
                </a:solidFill>
                <a:latin typeface="Roboto" panose="02000000000000000000" pitchFamily="2" charset="0"/>
                <a:ea typeface="Roboto" panose="02000000000000000000" pitchFamily="2" charset="0"/>
              </a:rPr>
              <a:pPr algn="ctr" defTabSz="515719"/>
              <a:t>14</a:t>
            </a:fld>
            <a:endParaRPr lang="en-GB" sz="933" b="1" dirty="0">
              <a:solidFill>
                <a:prstClr val="white"/>
              </a:solidFill>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829A8DC1-CFD4-45D4-9490-08F22C263B93}"/>
              </a:ext>
            </a:extLst>
          </p:cNvPr>
          <p:cNvSpPr txBox="1"/>
          <p:nvPr/>
        </p:nvSpPr>
        <p:spPr>
          <a:xfrm>
            <a:off x="740104" y="1211629"/>
            <a:ext cx="11240391" cy="297444"/>
          </a:xfrm>
          <a:prstGeom prst="rect">
            <a:avLst/>
          </a:prstGeom>
          <a:noFill/>
        </p:spPr>
        <p:txBody>
          <a:bodyPr wrap="square" lIns="91429" tIns="45715" rIns="91429" bIns="45715" rtlCol="0">
            <a:spAutoFit/>
          </a:bodyPr>
          <a:lstStyle/>
          <a:p>
            <a:pPr defTabSz="515719"/>
            <a:r>
              <a:rPr lang="en-GB" sz="1333" b="1" dirty="0">
                <a:solidFill>
                  <a:srgbClr val="BDB07E"/>
                </a:solidFill>
                <a:latin typeface="Roboto" panose="02000000000000000000" pitchFamily="2" charset="0"/>
                <a:ea typeface="Roboto" panose="02000000000000000000" pitchFamily="2" charset="0"/>
              </a:rPr>
              <a:t>Q: What percentage of student trips booked for 2021 are:  </a:t>
            </a:r>
          </a:p>
        </p:txBody>
      </p:sp>
      <p:pic>
        <p:nvPicPr>
          <p:cNvPr id="47" name="Picture 7" descr="C:\Users\Patrik\Desktop\Projects\EUK Annual 2020\Links\BONARD_blue.png"/>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02270" y="6432939"/>
            <a:ext cx="1435297" cy="237216"/>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3112" y="6394507"/>
            <a:ext cx="1336575" cy="301026"/>
          </a:xfrm>
          <a:prstGeom prst="rect">
            <a:avLst/>
          </a:prstGeom>
        </p:spPr>
      </p:pic>
      <p:sp>
        <p:nvSpPr>
          <p:cNvPr id="49" name="Oval 48"/>
          <p:cNvSpPr/>
          <p:nvPr/>
        </p:nvSpPr>
        <p:spPr>
          <a:xfrm>
            <a:off x="961351" y="3331263"/>
            <a:ext cx="1200000" cy="1200000"/>
          </a:xfrm>
          <a:prstGeom prst="ellipse">
            <a:avLst/>
          </a:prstGeom>
          <a:noFill/>
          <a:ln>
            <a:solidFill>
              <a:srgbClr val="BDB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719"/>
            <a:endParaRPr lang="en-GB" sz="2000">
              <a:solidFill>
                <a:srgbClr val="BDB07E"/>
              </a:solidFill>
              <a:latin typeface="Calibri"/>
            </a:endParaRPr>
          </a:p>
        </p:txBody>
      </p:sp>
      <p:sp>
        <p:nvSpPr>
          <p:cNvPr id="50" name="Oval 49"/>
          <p:cNvSpPr/>
          <p:nvPr/>
        </p:nvSpPr>
        <p:spPr>
          <a:xfrm>
            <a:off x="2730856" y="3327079"/>
            <a:ext cx="1200000" cy="1200000"/>
          </a:xfrm>
          <a:prstGeom prst="ellipse">
            <a:avLst/>
          </a:prstGeom>
          <a:noFill/>
          <a:ln>
            <a:solidFill>
              <a:srgbClr val="BDB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719"/>
            <a:endParaRPr lang="en-GB" sz="2000">
              <a:solidFill>
                <a:srgbClr val="BDB07E"/>
              </a:solidFill>
              <a:latin typeface="Calibri"/>
            </a:endParaRPr>
          </a:p>
        </p:txBody>
      </p:sp>
      <p:sp>
        <p:nvSpPr>
          <p:cNvPr id="51" name="TextBox 50">
            <a:extLst>
              <a:ext uri="{FF2B5EF4-FFF2-40B4-BE49-F238E27FC236}">
                <a16:creationId xmlns:a16="http://schemas.microsoft.com/office/drawing/2014/main" id="{829A8DC1-CFD4-45D4-9490-08F22C263B93}"/>
              </a:ext>
            </a:extLst>
          </p:cNvPr>
          <p:cNvSpPr txBox="1"/>
          <p:nvPr/>
        </p:nvSpPr>
        <p:spPr>
          <a:xfrm>
            <a:off x="961351" y="3782680"/>
            <a:ext cx="1200000" cy="297444"/>
          </a:xfrm>
          <a:prstGeom prst="rect">
            <a:avLst/>
          </a:prstGeom>
          <a:noFill/>
        </p:spPr>
        <p:txBody>
          <a:bodyPr wrap="square" lIns="91429" tIns="45715" rIns="91429" bIns="45715" rtlCol="0">
            <a:spAutoFit/>
          </a:bodyPr>
          <a:lstStyle/>
          <a:p>
            <a:pPr algn="ctr" defTabSz="515719"/>
            <a:r>
              <a:rPr lang="en-US" sz="1333" b="1" dirty="0">
                <a:solidFill>
                  <a:srgbClr val="BDB07E"/>
                </a:solidFill>
                <a:latin typeface="Roboto" panose="02000000000000000000" pitchFamily="2" charset="0"/>
                <a:ea typeface="Roboto" panose="02000000000000000000" pitchFamily="2" charset="0"/>
              </a:rPr>
              <a:t>43%</a:t>
            </a:r>
          </a:p>
        </p:txBody>
      </p:sp>
      <p:sp>
        <p:nvSpPr>
          <p:cNvPr id="52" name="TextBox 51">
            <a:extLst>
              <a:ext uri="{FF2B5EF4-FFF2-40B4-BE49-F238E27FC236}">
                <a16:creationId xmlns:a16="http://schemas.microsoft.com/office/drawing/2014/main" id="{829A8DC1-CFD4-45D4-9490-08F22C263B93}"/>
              </a:ext>
            </a:extLst>
          </p:cNvPr>
          <p:cNvSpPr txBox="1"/>
          <p:nvPr/>
        </p:nvSpPr>
        <p:spPr>
          <a:xfrm>
            <a:off x="2730856" y="3773996"/>
            <a:ext cx="1200000" cy="297444"/>
          </a:xfrm>
          <a:prstGeom prst="rect">
            <a:avLst/>
          </a:prstGeom>
          <a:noFill/>
        </p:spPr>
        <p:txBody>
          <a:bodyPr wrap="square" lIns="91429" tIns="45715" rIns="91429" bIns="45715" rtlCol="0">
            <a:spAutoFit/>
          </a:bodyPr>
          <a:lstStyle/>
          <a:p>
            <a:pPr algn="ctr" defTabSz="515719"/>
            <a:r>
              <a:rPr lang="en-GB" sz="1333" b="1" dirty="0">
                <a:solidFill>
                  <a:srgbClr val="BDB07E"/>
                </a:solidFill>
                <a:latin typeface="Roboto" panose="02000000000000000000" pitchFamily="2" charset="0"/>
                <a:ea typeface="Roboto" panose="02000000000000000000" pitchFamily="2" charset="0"/>
              </a:rPr>
              <a:t>57%</a:t>
            </a:r>
            <a:r>
              <a:rPr lang="en-GB" sz="1333" dirty="0">
                <a:solidFill>
                  <a:srgbClr val="BDB07E"/>
                </a:solidFill>
                <a:latin typeface="Roboto Light" panose="02000000000000000000" pitchFamily="2" charset="0"/>
                <a:ea typeface="Roboto Light" panose="02000000000000000000" pitchFamily="2" charset="0"/>
              </a:rPr>
              <a:t> </a:t>
            </a:r>
          </a:p>
        </p:txBody>
      </p:sp>
      <p:sp>
        <p:nvSpPr>
          <p:cNvPr id="53" name="TextBox 52">
            <a:extLst>
              <a:ext uri="{FF2B5EF4-FFF2-40B4-BE49-F238E27FC236}">
                <a16:creationId xmlns:a16="http://schemas.microsoft.com/office/drawing/2014/main" id="{829A8DC1-CFD4-45D4-9490-08F22C263B93}"/>
              </a:ext>
            </a:extLst>
          </p:cNvPr>
          <p:cNvSpPr txBox="1"/>
          <p:nvPr/>
        </p:nvSpPr>
        <p:spPr>
          <a:xfrm>
            <a:off x="830252" y="2585745"/>
            <a:ext cx="1456189" cy="502563"/>
          </a:xfrm>
          <a:prstGeom prst="rect">
            <a:avLst/>
          </a:prstGeom>
          <a:noFill/>
        </p:spPr>
        <p:txBody>
          <a:bodyPr wrap="square" lIns="91429" tIns="45715" rIns="91429" bIns="45715" rtlCol="0">
            <a:spAutoFit/>
          </a:bodyPr>
          <a:lstStyle/>
          <a:p>
            <a:pPr algn="ctr" defTabSz="515719"/>
            <a:r>
              <a:rPr lang="en-US" sz="1333" b="1" dirty="0">
                <a:solidFill>
                  <a:srgbClr val="BDB07E"/>
                </a:solidFill>
                <a:latin typeface="Roboto" panose="02000000000000000000" pitchFamily="2" charset="0"/>
                <a:ea typeface="Roboto" panose="02000000000000000000" pitchFamily="2" charset="0"/>
              </a:rPr>
              <a:t>2020 </a:t>
            </a:r>
            <a:r>
              <a:rPr lang="en-US" sz="1333" dirty="0">
                <a:solidFill>
                  <a:srgbClr val="BDB07E"/>
                </a:solidFill>
                <a:latin typeface="Roboto Light" panose="02000000000000000000" pitchFamily="2" charset="0"/>
                <a:ea typeface="Roboto Light" panose="02000000000000000000" pitchFamily="2" charset="0"/>
              </a:rPr>
              <a:t>postponements</a:t>
            </a:r>
          </a:p>
        </p:txBody>
      </p:sp>
      <p:sp>
        <p:nvSpPr>
          <p:cNvPr id="54" name="TextBox 53">
            <a:extLst>
              <a:ext uri="{FF2B5EF4-FFF2-40B4-BE49-F238E27FC236}">
                <a16:creationId xmlns:a16="http://schemas.microsoft.com/office/drawing/2014/main" id="{829A8DC1-CFD4-45D4-9490-08F22C263B93}"/>
              </a:ext>
            </a:extLst>
          </p:cNvPr>
          <p:cNvSpPr txBox="1"/>
          <p:nvPr/>
        </p:nvSpPr>
        <p:spPr>
          <a:xfrm>
            <a:off x="2730856" y="2581588"/>
            <a:ext cx="1200000" cy="502563"/>
          </a:xfrm>
          <a:prstGeom prst="rect">
            <a:avLst/>
          </a:prstGeom>
          <a:noFill/>
        </p:spPr>
        <p:txBody>
          <a:bodyPr wrap="square" lIns="91429" tIns="45715" rIns="91429" bIns="45715" rtlCol="0">
            <a:spAutoFit/>
          </a:bodyPr>
          <a:lstStyle/>
          <a:p>
            <a:pPr algn="ctr" defTabSz="515719"/>
            <a:r>
              <a:rPr lang="en-US" sz="1333" b="1" dirty="0">
                <a:solidFill>
                  <a:srgbClr val="BDB07E"/>
                </a:solidFill>
                <a:latin typeface="Roboto" panose="02000000000000000000" pitchFamily="2" charset="0"/>
                <a:ea typeface="Roboto" panose="02000000000000000000" pitchFamily="2" charset="0"/>
              </a:rPr>
              <a:t>2021 </a:t>
            </a:r>
          </a:p>
          <a:p>
            <a:pPr algn="ctr" defTabSz="515719"/>
            <a:r>
              <a:rPr lang="en-US" sz="1333" dirty="0">
                <a:solidFill>
                  <a:srgbClr val="BDB07E"/>
                </a:solidFill>
                <a:latin typeface="Roboto Light" panose="02000000000000000000" pitchFamily="2" charset="0"/>
                <a:ea typeface="Roboto Light" panose="02000000000000000000" pitchFamily="2" charset="0"/>
              </a:rPr>
              <a:t>new trips</a:t>
            </a:r>
            <a:endParaRPr lang="en-GB" sz="1333" dirty="0">
              <a:solidFill>
                <a:srgbClr val="BDB07E"/>
              </a:solidFill>
              <a:latin typeface="Roboto Light" panose="02000000000000000000" pitchFamily="2" charset="0"/>
              <a:ea typeface="Roboto Light" panose="02000000000000000000" pitchFamily="2" charset="0"/>
            </a:endParaRPr>
          </a:p>
        </p:txBody>
      </p:sp>
      <p:cxnSp>
        <p:nvCxnSpPr>
          <p:cNvPr id="20" name="Straight Connector 19">
            <a:extLst>
              <a:ext uri="{FF2B5EF4-FFF2-40B4-BE49-F238E27FC236}">
                <a16:creationId xmlns:a16="http://schemas.microsoft.com/office/drawing/2014/main" id="{4FA86EE8-4691-41C7-8780-51092C69A2D0}"/>
              </a:ext>
            </a:extLst>
          </p:cNvPr>
          <p:cNvCxnSpPr/>
          <p:nvPr/>
        </p:nvCxnSpPr>
        <p:spPr>
          <a:xfrm>
            <a:off x="786700" y="1188397"/>
            <a:ext cx="10727082" cy="0"/>
          </a:xfrm>
          <a:prstGeom prst="line">
            <a:avLst/>
          </a:prstGeom>
          <a:ln w="19050">
            <a:solidFill>
              <a:srgbClr val="BDB07E"/>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C692BD-FD83-404F-BFCC-15882E2A3C25}"/>
              </a:ext>
            </a:extLst>
          </p:cNvPr>
          <p:cNvSpPr txBox="1"/>
          <p:nvPr/>
        </p:nvSpPr>
        <p:spPr>
          <a:xfrm>
            <a:off x="7264929" y="6454721"/>
            <a:ext cx="4593915" cy="215433"/>
          </a:xfrm>
          <a:prstGeom prst="rect">
            <a:avLst/>
          </a:prstGeom>
          <a:noFill/>
        </p:spPr>
        <p:txBody>
          <a:bodyPr wrap="square" lIns="91429" tIns="45715" rIns="91429" bIns="45715" rtlCol="0">
            <a:spAutoFit/>
          </a:bodyPr>
          <a:lstStyle/>
          <a:p>
            <a:pPr algn="r" defTabSz="515719"/>
            <a:r>
              <a:rPr lang="en-GB" sz="800" dirty="0">
                <a:solidFill>
                  <a:prstClr val="white"/>
                </a:solidFill>
                <a:latin typeface="Roboto Light" panose="02000000000000000000" pitchFamily="2" charset="0"/>
                <a:ea typeface="Roboto Light" panose="02000000000000000000" pitchFamily="2" charset="0"/>
              </a:rPr>
              <a:t>Student Travel Business Barometer  |  2020 Survey Results</a:t>
            </a:r>
          </a:p>
        </p:txBody>
      </p:sp>
    </p:spTree>
    <p:extLst>
      <p:ext uri="{BB962C8B-B14F-4D97-AF65-F5344CB8AC3E}">
        <p14:creationId xmlns:p14="http://schemas.microsoft.com/office/powerpoint/2010/main" val="335555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E232B1-16FB-438B-A054-28F9DA49B1C9}"/>
              </a:ext>
            </a:extLst>
          </p:cNvPr>
          <p:cNvSpPr/>
          <p:nvPr/>
        </p:nvSpPr>
        <p:spPr>
          <a:xfrm>
            <a:off x="530" y="6198563"/>
            <a:ext cx="12198573" cy="659439"/>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29A8DC1-CFD4-45D4-9490-08F22C263B93}"/>
              </a:ext>
            </a:extLst>
          </p:cNvPr>
          <p:cNvSpPr txBox="1"/>
          <p:nvPr/>
        </p:nvSpPr>
        <p:spPr>
          <a:xfrm>
            <a:off x="740104" y="5901138"/>
            <a:ext cx="11240391" cy="235888"/>
          </a:xfrm>
          <a:prstGeom prst="rect">
            <a:avLst/>
          </a:prstGeom>
          <a:noFill/>
        </p:spPr>
        <p:txBody>
          <a:bodyPr wrap="square" lIns="91429" tIns="45715" rIns="91429" bIns="45715" rtlCol="0">
            <a:spAutoFit/>
          </a:bodyPr>
          <a:lstStyle/>
          <a:p>
            <a:r>
              <a:rPr lang="en-GB" sz="933" b="1" dirty="0">
                <a:latin typeface="Roboto" panose="02000000000000000000" pitchFamily="2" charset="0"/>
                <a:ea typeface="Roboto" panose="02000000000000000000" pitchFamily="2" charset="0"/>
              </a:rPr>
              <a:t>Source: </a:t>
            </a:r>
            <a:r>
              <a:rPr lang="en-GB" sz="933" dirty="0">
                <a:latin typeface="Roboto Light" panose="02000000000000000000" pitchFamily="2" charset="0"/>
                <a:ea typeface="Roboto Light" panose="02000000000000000000" pitchFamily="2" charset="0"/>
              </a:rPr>
              <a:t>SYTA &amp; BONARD, 2021</a:t>
            </a:r>
          </a:p>
        </p:txBody>
      </p:sp>
      <p:sp>
        <p:nvSpPr>
          <p:cNvPr id="15" name="Oval 14"/>
          <p:cNvSpPr/>
          <p:nvPr/>
        </p:nvSpPr>
        <p:spPr>
          <a:xfrm>
            <a:off x="11513782" y="452729"/>
            <a:ext cx="345062" cy="345062"/>
          </a:xfrm>
          <a:prstGeom prst="ellipse">
            <a:avLst/>
          </a:prstGeom>
          <a:solidFill>
            <a:srgbClr val="BDB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Slide Number Placeholder 13">
            <a:extLst>
              <a:ext uri="{FF2B5EF4-FFF2-40B4-BE49-F238E27FC236}">
                <a16:creationId xmlns:a16="http://schemas.microsoft.com/office/drawing/2014/main" id="{26FC6A52-8F7C-4525-B7D0-949C7FC7B919}"/>
              </a:ext>
            </a:extLst>
          </p:cNvPr>
          <p:cNvSpPr>
            <a:spLocks noGrp="1"/>
          </p:cNvSpPr>
          <p:nvPr>
            <p:ph type="sldNum" sz="quarter" idx="12"/>
          </p:nvPr>
        </p:nvSpPr>
        <p:spPr>
          <a:xfrm>
            <a:off x="11513782" y="508846"/>
            <a:ext cx="345062" cy="241005"/>
          </a:xfrm>
          <a:ln>
            <a:noFill/>
          </a:ln>
        </p:spPr>
        <p:txBody>
          <a:bodyPr/>
          <a:lstStyle/>
          <a:p>
            <a:pPr algn="ctr"/>
            <a:fld id="{C74190DE-7D60-46FC-AF13-39360AF06A62}" type="slidenum">
              <a:rPr lang="en-GB" sz="933" b="1">
                <a:solidFill>
                  <a:schemeClr val="bg1"/>
                </a:solidFill>
                <a:latin typeface="Roboto" panose="02000000000000000000" pitchFamily="2" charset="0"/>
                <a:ea typeface="Roboto" panose="02000000000000000000" pitchFamily="2" charset="0"/>
              </a:rPr>
              <a:pPr algn="ctr"/>
              <a:t>15</a:t>
            </a:fld>
            <a:endParaRPr lang="en-GB" sz="933" b="1" dirty="0">
              <a:solidFill>
                <a:schemeClr val="bg1"/>
              </a:solidFill>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829A8DC1-CFD4-45D4-9490-08F22C263B93}"/>
              </a:ext>
            </a:extLst>
          </p:cNvPr>
          <p:cNvSpPr txBox="1"/>
          <p:nvPr/>
        </p:nvSpPr>
        <p:spPr>
          <a:xfrm>
            <a:off x="740105" y="1211629"/>
            <a:ext cx="10947559" cy="297444"/>
          </a:xfrm>
          <a:prstGeom prst="rect">
            <a:avLst/>
          </a:prstGeom>
          <a:noFill/>
        </p:spPr>
        <p:txBody>
          <a:bodyPr wrap="square" lIns="91429" tIns="45715" rIns="91429" bIns="45715" rtlCol="0">
            <a:spAutoFit/>
          </a:bodyPr>
          <a:lstStyle/>
          <a:p>
            <a:r>
              <a:rPr lang="en-GB" sz="1333" b="1" dirty="0">
                <a:solidFill>
                  <a:srgbClr val="BDB07E"/>
                </a:solidFill>
                <a:latin typeface="Roboto" panose="02000000000000000000" pitchFamily="2" charset="0"/>
                <a:ea typeface="Roboto" panose="02000000000000000000" pitchFamily="2" charset="0"/>
              </a:rPr>
              <a:t>Q: What percentage of your customers changed their 2020 international travel plans as follows?</a:t>
            </a:r>
          </a:p>
        </p:txBody>
      </p:sp>
      <p:sp>
        <p:nvSpPr>
          <p:cNvPr id="13" name="Прямоугольник 40">
            <a:extLst>
              <a:ext uri="{FF2B5EF4-FFF2-40B4-BE49-F238E27FC236}">
                <a16:creationId xmlns:a16="http://schemas.microsoft.com/office/drawing/2014/main" id="{305F432E-0C0A-3640-946E-B482EE160271}"/>
              </a:ext>
            </a:extLst>
          </p:cNvPr>
          <p:cNvSpPr/>
          <p:nvPr/>
        </p:nvSpPr>
        <p:spPr>
          <a:xfrm>
            <a:off x="770021" y="1959549"/>
            <a:ext cx="2493661"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No change, traveled as planned</a:t>
            </a:r>
          </a:p>
        </p:txBody>
      </p:sp>
      <p:sp>
        <p:nvSpPr>
          <p:cNvPr id="14" name="Прямоугольник 40">
            <a:extLst>
              <a:ext uri="{FF2B5EF4-FFF2-40B4-BE49-F238E27FC236}">
                <a16:creationId xmlns:a16="http://schemas.microsoft.com/office/drawing/2014/main" id="{09F9D2B3-0E22-474A-8B1D-0D2F53AA6775}"/>
              </a:ext>
            </a:extLst>
          </p:cNvPr>
          <p:cNvSpPr/>
          <p:nvPr/>
        </p:nvSpPr>
        <p:spPr>
          <a:xfrm>
            <a:off x="768842" y="2481339"/>
            <a:ext cx="3369795" cy="276999"/>
          </a:xfrm>
          <a:prstGeom prst="rect">
            <a:avLst/>
          </a:prstGeom>
        </p:spPr>
        <p:txBody>
          <a:bodyPr wrap="square">
            <a:spAutoFit/>
          </a:bodyPr>
          <a:lstStyle/>
          <a:p>
            <a:r>
              <a:rPr lang="en-GB" sz="1200" dirty="0">
                <a:latin typeface="Roboto Light" panose="02000000000000000000" pitchFamily="2" charset="0"/>
                <a:ea typeface="Roboto Light" panose="02000000000000000000" pitchFamily="2" charset="0"/>
              </a:rPr>
              <a:t>Changed to another international destination</a:t>
            </a:r>
            <a:endParaRPr lang="en-US" sz="1200" dirty="0">
              <a:latin typeface="Roboto Light" panose="02000000000000000000" pitchFamily="2" charset="0"/>
              <a:ea typeface="Roboto Light" panose="02000000000000000000" pitchFamily="2" charset="0"/>
            </a:endParaRPr>
          </a:p>
        </p:txBody>
      </p:sp>
      <p:sp>
        <p:nvSpPr>
          <p:cNvPr id="20" name="Прямоугольник 40">
            <a:extLst>
              <a:ext uri="{FF2B5EF4-FFF2-40B4-BE49-F238E27FC236}">
                <a16:creationId xmlns:a16="http://schemas.microsoft.com/office/drawing/2014/main" id="{AA1666C3-6EB7-E749-A0DF-E5B12A637255}"/>
              </a:ext>
            </a:extLst>
          </p:cNvPr>
          <p:cNvSpPr/>
          <p:nvPr/>
        </p:nvSpPr>
        <p:spPr>
          <a:xfrm>
            <a:off x="770022" y="3000428"/>
            <a:ext cx="2560529" cy="276999"/>
          </a:xfrm>
          <a:prstGeom prst="rect">
            <a:avLst/>
          </a:prstGeom>
        </p:spPr>
        <p:txBody>
          <a:bodyPr wrap="square">
            <a:spAutoFit/>
          </a:bodyPr>
          <a:lstStyle/>
          <a:p>
            <a:r>
              <a:rPr lang="en-GB" sz="1200" dirty="0">
                <a:latin typeface="Roboto Light" panose="02000000000000000000" pitchFamily="2" charset="0"/>
                <a:ea typeface="Roboto Light" panose="02000000000000000000" pitchFamily="2" charset="0"/>
              </a:rPr>
              <a:t>Changed to a domestic destination</a:t>
            </a:r>
            <a:endParaRPr lang="en-US" sz="1200" dirty="0">
              <a:latin typeface="Roboto Light" panose="02000000000000000000" pitchFamily="2" charset="0"/>
              <a:ea typeface="Roboto Light" panose="02000000000000000000" pitchFamily="2" charset="0"/>
            </a:endParaRPr>
          </a:p>
        </p:txBody>
      </p:sp>
      <p:sp>
        <p:nvSpPr>
          <p:cNvPr id="22" name="Прямоугольник 40">
            <a:extLst>
              <a:ext uri="{FF2B5EF4-FFF2-40B4-BE49-F238E27FC236}">
                <a16:creationId xmlns:a16="http://schemas.microsoft.com/office/drawing/2014/main" id="{8704DB49-3DA3-4C49-ACDB-C55BAC80F38B}"/>
              </a:ext>
            </a:extLst>
          </p:cNvPr>
          <p:cNvSpPr/>
          <p:nvPr/>
        </p:nvSpPr>
        <p:spPr>
          <a:xfrm>
            <a:off x="785545" y="3524869"/>
            <a:ext cx="1708203"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Postponed to 2021</a:t>
            </a:r>
          </a:p>
        </p:txBody>
      </p:sp>
      <p:sp>
        <p:nvSpPr>
          <p:cNvPr id="23" name="Прямоугольник 40">
            <a:extLst>
              <a:ext uri="{FF2B5EF4-FFF2-40B4-BE49-F238E27FC236}">
                <a16:creationId xmlns:a16="http://schemas.microsoft.com/office/drawing/2014/main" id="{49B41DE1-B827-0B4E-ADDB-4CD7ACFFC854}"/>
              </a:ext>
            </a:extLst>
          </p:cNvPr>
          <p:cNvSpPr/>
          <p:nvPr/>
        </p:nvSpPr>
        <p:spPr>
          <a:xfrm>
            <a:off x="770021" y="4046659"/>
            <a:ext cx="1590019"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Postponed to 2022</a:t>
            </a:r>
          </a:p>
        </p:txBody>
      </p:sp>
      <p:sp>
        <p:nvSpPr>
          <p:cNvPr id="24" name="Прямоугольник 40">
            <a:extLst>
              <a:ext uri="{FF2B5EF4-FFF2-40B4-BE49-F238E27FC236}">
                <a16:creationId xmlns:a16="http://schemas.microsoft.com/office/drawing/2014/main" id="{B9907F66-8874-1143-A410-D53EAFF2F1D3}"/>
              </a:ext>
            </a:extLst>
          </p:cNvPr>
          <p:cNvSpPr/>
          <p:nvPr/>
        </p:nvSpPr>
        <p:spPr>
          <a:xfrm>
            <a:off x="785545" y="4565748"/>
            <a:ext cx="1276552"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Canceled</a:t>
            </a:r>
          </a:p>
        </p:txBody>
      </p:sp>
      <p:sp>
        <p:nvSpPr>
          <p:cNvPr id="25" name="Parallelogram 24">
            <a:extLst>
              <a:ext uri="{FF2B5EF4-FFF2-40B4-BE49-F238E27FC236}">
                <a16:creationId xmlns:a16="http://schemas.microsoft.com/office/drawing/2014/main" id="{73046C40-85C3-AF4A-BBFB-05C146705E57}"/>
              </a:ext>
            </a:extLst>
          </p:cNvPr>
          <p:cNvSpPr/>
          <p:nvPr/>
        </p:nvSpPr>
        <p:spPr>
          <a:xfrm>
            <a:off x="4364751" y="1949389"/>
            <a:ext cx="312000" cy="237600"/>
          </a:xfrm>
          <a:prstGeom prst="parallelogram">
            <a:avLst/>
          </a:prstGeom>
          <a:solidFill>
            <a:srgbClr val="00305E"/>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 name="Parallelogram 26">
            <a:extLst>
              <a:ext uri="{FF2B5EF4-FFF2-40B4-BE49-F238E27FC236}">
                <a16:creationId xmlns:a16="http://schemas.microsoft.com/office/drawing/2014/main" id="{1667A54C-B768-8D47-B65C-B6908F5BBCA2}"/>
              </a:ext>
            </a:extLst>
          </p:cNvPr>
          <p:cNvSpPr/>
          <p:nvPr/>
        </p:nvSpPr>
        <p:spPr>
          <a:xfrm>
            <a:off x="4364751" y="3003129"/>
            <a:ext cx="240000" cy="240000"/>
          </a:xfrm>
          <a:prstGeom prst="parallelogram">
            <a:avLst/>
          </a:prstGeom>
          <a:solidFill>
            <a:srgbClr val="00305E"/>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Parallelogram 27">
            <a:extLst>
              <a:ext uri="{FF2B5EF4-FFF2-40B4-BE49-F238E27FC236}">
                <a16:creationId xmlns:a16="http://schemas.microsoft.com/office/drawing/2014/main" id="{F8681EEF-3742-284B-8623-A55D91E115F6}"/>
              </a:ext>
            </a:extLst>
          </p:cNvPr>
          <p:cNvSpPr/>
          <p:nvPr/>
        </p:nvSpPr>
        <p:spPr>
          <a:xfrm>
            <a:off x="4364750" y="3526806"/>
            <a:ext cx="624000" cy="240000"/>
          </a:xfrm>
          <a:prstGeom prst="parallelogram">
            <a:avLst/>
          </a:prstGeom>
          <a:solidFill>
            <a:srgbClr val="00305E"/>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Parallelogram 28">
            <a:extLst>
              <a:ext uri="{FF2B5EF4-FFF2-40B4-BE49-F238E27FC236}">
                <a16:creationId xmlns:a16="http://schemas.microsoft.com/office/drawing/2014/main" id="{E17BA7B7-579B-0A4A-AA35-275C48A5088B}"/>
              </a:ext>
            </a:extLst>
          </p:cNvPr>
          <p:cNvSpPr/>
          <p:nvPr/>
        </p:nvSpPr>
        <p:spPr>
          <a:xfrm>
            <a:off x="4364750" y="4053339"/>
            <a:ext cx="720000" cy="240000"/>
          </a:xfrm>
          <a:prstGeom prst="parallelogram">
            <a:avLst/>
          </a:prstGeom>
          <a:solidFill>
            <a:srgbClr val="00305E"/>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Прямоугольник 40">
            <a:extLst>
              <a:ext uri="{FF2B5EF4-FFF2-40B4-BE49-F238E27FC236}">
                <a16:creationId xmlns:a16="http://schemas.microsoft.com/office/drawing/2014/main" id="{0CD6587D-FC33-954A-8E0A-BBA7518678FB}"/>
              </a:ext>
            </a:extLst>
          </p:cNvPr>
          <p:cNvSpPr/>
          <p:nvPr/>
        </p:nvSpPr>
        <p:spPr>
          <a:xfrm>
            <a:off x="5193107" y="4579873"/>
            <a:ext cx="1276552" cy="276999"/>
          </a:xfrm>
          <a:prstGeom prst="rect">
            <a:avLst/>
          </a:prstGeom>
        </p:spPr>
        <p:txBody>
          <a:bodyPr wrap="square">
            <a:spAutoFit/>
          </a:bodyPr>
          <a:lstStyle/>
          <a:p>
            <a:pPr algn="r"/>
            <a:endParaRPr lang="en-US" sz="1200" dirty="0">
              <a:solidFill>
                <a:srgbClr val="BDB07E"/>
              </a:solidFill>
              <a:latin typeface="Roboto Light" panose="02000000000000000000" pitchFamily="2" charset="0"/>
              <a:ea typeface="Roboto Light" panose="02000000000000000000" pitchFamily="2" charset="0"/>
            </a:endParaRPr>
          </a:p>
        </p:txBody>
      </p:sp>
      <p:cxnSp>
        <p:nvCxnSpPr>
          <p:cNvPr id="31" name="Straight Connector 30">
            <a:extLst>
              <a:ext uri="{FF2B5EF4-FFF2-40B4-BE49-F238E27FC236}">
                <a16:creationId xmlns:a16="http://schemas.microsoft.com/office/drawing/2014/main" id="{E7B4893A-577D-2746-ABFB-146D79A10DE0}"/>
              </a:ext>
            </a:extLst>
          </p:cNvPr>
          <p:cNvCxnSpPr>
            <a:cxnSpLocks/>
          </p:cNvCxnSpPr>
          <p:nvPr/>
        </p:nvCxnSpPr>
        <p:spPr>
          <a:xfrm>
            <a:off x="831125" y="2327415"/>
            <a:ext cx="1056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49224EA-3BBC-5D47-BFFC-3688484204AA}"/>
              </a:ext>
            </a:extLst>
          </p:cNvPr>
          <p:cNvCxnSpPr>
            <a:cxnSpLocks/>
          </p:cNvCxnSpPr>
          <p:nvPr/>
        </p:nvCxnSpPr>
        <p:spPr>
          <a:xfrm>
            <a:off x="831125" y="2880119"/>
            <a:ext cx="1056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6AE5A3E-EA4F-124B-8895-5F2E4303660E}"/>
              </a:ext>
            </a:extLst>
          </p:cNvPr>
          <p:cNvCxnSpPr>
            <a:cxnSpLocks/>
          </p:cNvCxnSpPr>
          <p:nvPr/>
        </p:nvCxnSpPr>
        <p:spPr>
          <a:xfrm>
            <a:off x="831125" y="3404375"/>
            <a:ext cx="1056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1674A8A-E7C0-3B4C-A829-B84DA2413AB8}"/>
              </a:ext>
            </a:extLst>
          </p:cNvPr>
          <p:cNvCxnSpPr>
            <a:cxnSpLocks/>
          </p:cNvCxnSpPr>
          <p:nvPr/>
        </p:nvCxnSpPr>
        <p:spPr>
          <a:xfrm>
            <a:off x="831125" y="3928631"/>
            <a:ext cx="1056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8FE575E-8099-3A49-B0B5-4834C55579D5}"/>
              </a:ext>
            </a:extLst>
          </p:cNvPr>
          <p:cNvCxnSpPr>
            <a:cxnSpLocks/>
          </p:cNvCxnSpPr>
          <p:nvPr/>
        </p:nvCxnSpPr>
        <p:spPr>
          <a:xfrm>
            <a:off x="831125" y="4428503"/>
            <a:ext cx="1056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FB1BEC-BFAE-5749-98AB-FCC9A1EB5514}"/>
              </a:ext>
            </a:extLst>
          </p:cNvPr>
          <p:cNvCxnSpPr>
            <a:cxnSpLocks/>
          </p:cNvCxnSpPr>
          <p:nvPr/>
        </p:nvCxnSpPr>
        <p:spPr>
          <a:xfrm>
            <a:off x="831125" y="4940567"/>
            <a:ext cx="1056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sp>
        <p:nvSpPr>
          <p:cNvPr id="37" name="Parallelogram 36">
            <a:extLst>
              <a:ext uri="{FF2B5EF4-FFF2-40B4-BE49-F238E27FC236}">
                <a16:creationId xmlns:a16="http://schemas.microsoft.com/office/drawing/2014/main" id="{326617EB-078B-D84C-9DDE-DA1655354FAD}"/>
              </a:ext>
            </a:extLst>
          </p:cNvPr>
          <p:cNvSpPr/>
          <p:nvPr/>
        </p:nvSpPr>
        <p:spPr>
          <a:xfrm>
            <a:off x="4676751" y="1949389"/>
            <a:ext cx="3799259" cy="240000"/>
          </a:xfrm>
          <a:prstGeom prst="parallelogram">
            <a:avLst/>
          </a:prstGeom>
          <a:solidFill>
            <a:schemeClr val="bg1">
              <a:lumMod val="85000"/>
            </a:schemeClr>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Parallelogram 37">
            <a:extLst>
              <a:ext uri="{FF2B5EF4-FFF2-40B4-BE49-F238E27FC236}">
                <a16:creationId xmlns:a16="http://schemas.microsoft.com/office/drawing/2014/main" id="{DA11DBFE-5957-7F4D-8101-8C46737A685A}"/>
              </a:ext>
            </a:extLst>
          </p:cNvPr>
          <p:cNvSpPr/>
          <p:nvPr/>
        </p:nvSpPr>
        <p:spPr>
          <a:xfrm>
            <a:off x="4364750" y="2488381"/>
            <a:ext cx="4111261" cy="240000"/>
          </a:xfrm>
          <a:prstGeom prst="parallelogram">
            <a:avLst/>
          </a:prstGeom>
          <a:solidFill>
            <a:schemeClr val="bg1">
              <a:lumMod val="85000"/>
            </a:schemeClr>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Parallelogram 38">
            <a:extLst>
              <a:ext uri="{FF2B5EF4-FFF2-40B4-BE49-F238E27FC236}">
                <a16:creationId xmlns:a16="http://schemas.microsoft.com/office/drawing/2014/main" id="{0509B90F-439E-BA45-AFA4-8E770438DA1A}"/>
              </a:ext>
            </a:extLst>
          </p:cNvPr>
          <p:cNvSpPr/>
          <p:nvPr/>
        </p:nvSpPr>
        <p:spPr>
          <a:xfrm>
            <a:off x="4604751" y="3003129"/>
            <a:ext cx="3871259" cy="240000"/>
          </a:xfrm>
          <a:prstGeom prst="parallelogram">
            <a:avLst/>
          </a:prstGeom>
          <a:solidFill>
            <a:schemeClr val="bg1">
              <a:lumMod val="85000"/>
            </a:schemeClr>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Parallelogram 39">
            <a:extLst>
              <a:ext uri="{FF2B5EF4-FFF2-40B4-BE49-F238E27FC236}">
                <a16:creationId xmlns:a16="http://schemas.microsoft.com/office/drawing/2014/main" id="{0FF78707-49EB-C746-9D49-8A2913BD98CB}"/>
              </a:ext>
            </a:extLst>
          </p:cNvPr>
          <p:cNvSpPr/>
          <p:nvPr/>
        </p:nvSpPr>
        <p:spPr>
          <a:xfrm>
            <a:off x="4988750" y="3526806"/>
            <a:ext cx="3487260" cy="240000"/>
          </a:xfrm>
          <a:prstGeom prst="parallelogram">
            <a:avLst/>
          </a:prstGeom>
          <a:solidFill>
            <a:schemeClr val="bg1">
              <a:lumMod val="85000"/>
            </a:schemeClr>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Parallelogram 40">
            <a:extLst>
              <a:ext uri="{FF2B5EF4-FFF2-40B4-BE49-F238E27FC236}">
                <a16:creationId xmlns:a16="http://schemas.microsoft.com/office/drawing/2014/main" id="{1944FD7B-C361-E645-AC60-91B46BF60CA8}"/>
              </a:ext>
            </a:extLst>
          </p:cNvPr>
          <p:cNvSpPr/>
          <p:nvPr/>
        </p:nvSpPr>
        <p:spPr>
          <a:xfrm>
            <a:off x="5084751" y="4053339"/>
            <a:ext cx="3391260" cy="240000"/>
          </a:xfrm>
          <a:prstGeom prst="parallelogram">
            <a:avLst/>
          </a:prstGeom>
          <a:solidFill>
            <a:schemeClr val="bg1">
              <a:lumMod val="85000"/>
            </a:schemeClr>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Прямоугольник 40">
            <a:extLst>
              <a:ext uri="{FF2B5EF4-FFF2-40B4-BE49-F238E27FC236}">
                <a16:creationId xmlns:a16="http://schemas.microsoft.com/office/drawing/2014/main" id="{32E72648-1250-4A47-AE46-B15E7604ED05}"/>
              </a:ext>
            </a:extLst>
          </p:cNvPr>
          <p:cNvSpPr/>
          <p:nvPr/>
        </p:nvSpPr>
        <p:spPr>
          <a:xfrm>
            <a:off x="9284770" y="1954359"/>
            <a:ext cx="1276552"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5%</a:t>
            </a:r>
          </a:p>
        </p:txBody>
      </p:sp>
      <p:sp>
        <p:nvSpPr>
          <p:cNvPr id="43" name="Прямоугольник 40">
            <a:extLst>
              <a:ext uri="{FF2B5EF4-FFF2-40B4-BE49-F238E27FC236}">
                <a16:creationId xmlns:a16="http://schemas.microsoft.com/office/drawing/2014/main" id="{19226429-DA6A-384B-BFC8-48A5C229D69A}"/>
              </a:ext>
            </a:extLst>
          </p:cNvPr>
          <p:cNvSpPr/>
          <p:nvPr/>
        </p:nvSpPr>
        <p:spPr>
          <a:xfrm>
            <a:off x="9269247" y="2476149"/>
            <a:ext cx="1276552"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0%</a:t>
            </a:r>
          </a:p>
        </p:txBody>
      </p:sp>
      <p:sp>
        <p:nvSpPr>
          <p:cNvPr id="44" name="Прямоугольник 40">
            <a:extLst>
              <a:ext uri="{FF2B5EF4-FFF2-40B4-BE49-F238E27FC236}">
                <a16:creationId xmlns:a16="http://schemas.microsoft.com/office/drawing/2014/main" id="{2E0DC1A8-2D45-3F41-BD7B-92F71F3779CE}"/>
              </a:ext>
            </a:extLst>
          </p:cNvPr>
          <p:cNvSpPr/>
          <p:nvPr/>
        </p:nvSpPr>
        <p:spPr>
          <a:xfrm>
            <a:off x="9284770" y="2995238"/>
            <a:ext cx="1276552"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3%</a:t>
            </a:r>
          </a:p>
        </p:txBody>
      </p:sp>
      <p:sp>
        <p:nvSpPr>
          <p:cNvPr id="45" name="Прямоугольник 40">
            <a:extLst>
              <a:ext uri="{FF2B5EF4-FFF2-40B4-BE49-F238E27FC236}">
                <a16:creationId xmlns:a16="http://schemas.microsoft.com/office/drawing/2014/main" id="{E1CB9824-8945-E44F-A342-EDE14FF21A36}"/>
              </a:ext>
            </a:extLst>
          </p:cNvPr>
          <p:cNvSpPr/>
          <p:nvPr/>
        </p:nvSpPr>
        <p:spPr>
          <a:xfrm>
            <a:off x="9300293" y="3519679"/>
            <a:ext cx="1276552"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10%</a:t>
            </a:r>
          </a:p>
        </p:txBody>
      </p:sp>
      <p:sp>
        <p:nvSpPr>
          <p:cNvPr id="46" name="Прямоугольник 40">
            <a:extLst>
              <a:ext uri="{FF2B5EF4-FFF2-40B4-BE49-F238E27FC236}">
                <a16:creationId xmlns:a16="http://schemas.microsoft.com/office/drawing/2014/main" id="{4DB95D63-B4BB-094E-8803-8D54FBBB0CA6}"/>
              </a:ext>
            </a:extLst>
          </p:cNvPr>
          <p:cNvSpPr/>
          <p:nvPr/>
        </p:nvSpPr>
        <p:spPr>
          <a:xfrm>
            <a:off x="9284770" y="4041469"/>
            <a:ext cx="1276552"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13%</a:t>
            </a:r>
          </a:p>
        </p:txBody>
      </p:sp>
      <p:sp>
        <p:nvSpPr>
          <p:cNvPr id="47" name="Прямоугольник 40">
            <a:extLst>
              <a:ext uri="{FF2B5EF4-FFF2-40B4-BE49-F238E27FC236}">
                <a16:creationId xmlns:a16="http://schemas.microsoft.com/office/drawing/2014/main" id="{2BBA11C7-394D-D442-A17A-4E09C95F7824}"/>
              </a:ext>
            </a:extLst>
          </p:cNvPr>
          <p:cNvSpPr/>
          <p:nvPr/>
        </p:nvSpPr>
        <p:spPr>
          <a:xfrm>
            <a:off x="9254448" y="4573156"/>
            <a:ext cx="1276552"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67%</a:t>
            </a:r>
          </a:p>
        </p:txBody>
      </p:sp>
      <p:sp>
        <p:nvSpPr>
          <p:cNvPr id="48" name="Parallelogram 47">
            <a:extLst>
              <a:ext uri="{FF2B5EF4-FFF2-40B4-BE49-F238E27FC236}">
                <a16:creationId xmlns:a16="http://schemas.microsoft.com/office/drawing/2014/main" id="{943EBB32-1BE9-1341-AC70-DA4D546E2710}"/>
              </a:ext>
            </a:extLst>
          </p:cNvPr>
          <p:cNvSpPr/>
          <p:nvPr/>
        </p:nvSpPr>
        <p:spPr>
          <a:xfrm>
            <a:off x="4364749" y="4561190"/>
            <a:ext cx="2928000" cy="240000"/>
          </a:xfrm>
          <a:prstGeom prst="parallelogram">
            <a:avLst/>
          </a:prstGeom>
          <a:solidFill>
            <a:srgbClr val="00305E"/>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9" name="Parallelogram 48">
            <a:extLst>
              <a:ext uri="{FF2B5EF4-FFF2-40B4-BE49-F238E27FC236}">
                <a16:creationId xmlns:a16="http://schemas.microsoft.com/office/drawing/2014/main" id="{D270CBB0-BFD9-9844-91E3-D49949F8FF2A}"/>
              </a:ext>
            </a:extLst>
          </p:cNvPr>
          <p:cNvSpPr/>
          <p:nvPr/>
        </p:nvSpPr>
        <p:spPr>
          <a:xfrm>
            <a:off x="7292749" y="4561190"/>
            <a:ext cx="1183260" cy="240000"/>
          </a:xfrm>
          <a:prstGeom prst="parallelogram">
            <a:avLst/>
          </a:prstGeom>
          <a:solidFill>
            <a:schemeClr val="bg1">
              <a:lumMod val="85000"/>
            </a:schemeClr>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Прямоугольник 40">
            <a:extLst>
              <a:ext uri="{FF2B5EF4-FFF2-40B4-BE49-F238E27FC236}">
                <a16:creationId xmlns:a16="http://schemas.microsoft.com/office/drawing/2014/main" id="{B9907F66-8874-1143-A410-D53EAFF2F1D3}"/>
              </a:ext>
            </a:extLst>
          </p:cNvPr>
          <p:cNvSpPr/>
          <p:nvPr/>
        </p:nvSpPr>
        <p:spPr>
          <a:xfrm>
            <a:off x="785545" y="5071095"/>
            <a:ext cx="1276552"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Other</a:t>
            </a:r>
          </a:p>
        </p:txBody>
      </p:sp>
      <p:sp>
        <p:nvSpPr>
          <p:cNvPr id="51" name="Прямоугольник 40">
            <a:extLst>
              <a:ext uri="{FF2B5EF4-FFF2-40B4-BE49-F238E27FC236}">
                <a16:creationId xmlns:a16="http://schemas.microsoft.com/office/drawing/2014/main" id="{0CD6587D-FC33-954A-8E0A-BBA7518678FB}"/>
              </a:ext>
            </a:extLst>
          </p:cNvPr>
          <p:cNvSpPr/>
          <p:nvPr/>
        </p:nvSpPr>
        <p:spPr>
          <a:xfrm>
            <a:off x="5193107" y="5085220"/>
            <a:ext cx="1276552" cy="276999"/>
          </a:xfrm>
          <a:prstGeom prst="rect">
            <a:avLst/>
          </a:prstGeom>
        </p:spPr>
        <p:txBody>
          <a:bodyPr wrap="square">
            <a:spAutoFit/>
          </a:bodyPr>
          <a:lstStyle/>
          <a:p>
            <a:pPr algn="r"/>
            <a:endParaRPr lang="en-US" sz="1200" dirty="0">
              <a:solidFill>
                <a:srgbClr val="BDB07E"/>
              </a:solidFill>
              <a:latin typeface="Roboto Light" panose="02000000000000000000" pitchFamily="2" charset="0"/>
              <a:ea typeface="Roboto Light" panose="02000000000000000000" pitchFamily="2" charset="0"/>
            </a:endParaRPr>
          </a:p>
        </p:txBody>
      </p:sp>
      <p:cxnSp>
        <p:nvCxnSpPr>
          <p:cNvPr id="52" name="Straight Connector 51">
            <a:extLst>
              <a:ext uri="{FF2B5EF4-FFF2-40B4-BE49-F238E27FC236}">
                <a16:creationId xmlns:a16="http://schemas.microsoft.com/office/drawing/2014/main" id="{62FB1BEC-BFAE-5749-98AB-FCC9A1EB5514}"/>
              </a:ext>
            </a:extLst>
          </p:cNvPr>
          <p:cNvCxnSpPr>
            <a:cxnSpLocks/>
          </p:cNvCxnSpPr>
          <p:nvPr/>
        </p:nvCxnSpPr>
        <p:spPr>
          <a:xfrm>
            <a:off x="831125" y="5445914"/>
            <a:ext cx="1056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sp>
        <p:nvSpPr>
          <p:cNvPr id="53" name="Прямоугольник 40">
            <a:extLst>
              <a:ext uri="{FF2B5EF4-FFF2-40B4-BE49-F238E27FC236}">
                <a16:creationId xmlns:a16="http://schemas.microsoft.com/office/drawing/2014/main" id="{2BBA11C7-394D-D442-A17A-4E09C95F7824}"/>
              </a:ext>
            </a:extLst>
          </p:cNvPr>
          <p:cNvSpPr/>
          <p:nvPr/>
        </p:nvSpPr>
        <p:spPr>
          <a:xfrm>
            <a:off x="9254448" y="5078503"/>
            <a:ext cx="1276552" cy="276999"/>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2%</a:t>
            </a:r>
          </a:p>
        </p:txBody>
      </p:sp>
      <p:sp>
        <p:nvSpPr>
          <p:cNvPr id="54" name="Parallelogram 53">
            <a:extLst>
              <a:ext uri="{FF2B5EF4-FFF2-40B4-BE49-F238E27FC236}">
                <a16:creationId xmlns:a16="http://schemas.microsoft.com/office/drawing/2014/main" id="{943EBB32-1BE9-1341-AC70-DA4D546E2710}"/>
              </a:ext>
            </a:extLst>
          </p:cNvPr>
          <p:cNvSpPr/>
          <p:nvPr/>
        </p:nvSpPr>
        <p:spPr>
          <a:xfrm>
            <a:off x="4364749" y="5066537"/>
            <a:ext cx="216000" cy="240000"/>
          </a:xfrm>
          <a:prstGeom prst="parallelogram">
            <a:avLst/>
          </a:prstGeom>
          <a:solidFill>
            <a:srgbClr val="00305E"/>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5" name="Parallelogram 54">
            <a:extLst>
              <a:ext uri="{FF2B5EF4-FFF2-40B4-BE49-F238E27FC236}">
                <a16:creationId xmlns:a16="http://schemas.microsoft.com/office/drawing/2014/main" id="{D270CBB0-BFD9-9844-91E3-D49949F8FF2A}"/>
              </a:ext>
            </a:extLst>
          </p:cNvPr>
          <p:cNvSpPr/>
          <p:nvPr/>
        </p:nvSpPr>
        <p:spPr>
          <a:xfrm>
            <a:off x="4580749" y="5066537"/>
            <a:ext cx="3895261" cy="240000"/>
          </a:xfrm>
          <a:prstGeom prst="parallelogram">
            <a:avLst/>
          </a:prstGeom>
          <a:solidFill>
            <a:schemeClr val="bg1">
              <a:lumMod val="85000"/>
            </a:schemeClr>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TextBox 55">
            <a:extLst>
              <a:ext uri="{FF2B5EF4-FFF2-40B4-BE49-F238E27FC236}">
                <a16:creationId xmlns:a16="http://schemas.microsoft.com/office/drawing/2014/main" id="{2DE9DB15-631D-45E3-A7E9-12F8D273D88A}"/>
              </a:ext>
            </a:extLst>
          </p:cNvPr>
          <p:cNvSpPr txBox="1"/>
          <p:nvPr/>
        </p:nvSpPr>
        <p:spPr>
          <a:xfrm>
            <a:off x="740104" y="425210"/>
            <a:ext cx="7301767" cy="276989"/>
          </a:xfrm>
          <a:prstGeom prst="rect">
            <a:avLst/>
          </a:prstGeom>
          <a:noFill/>
        </p:spPr>
        <p:txBody>
          <a:bodyPr wrap="square" lIns="91429" tIns="45715" rIns="91429" bIns="45715" rtlCol="0">
            <a:spAutoFit/>
          </a:bodyPr>
          <a:lstStyle/>
          <a:p>
            <a:r>
              <a:rPr lang="en-US" sz="1200" b="1" spc="300" dirty="0">
                <a:solidFill>
                  <a:srgbClr val="00305E"/>
                </a:solidFill>
                <a:latin typeface="Roboto" panose="02000000000000000000" pitchFamily="2" charset="0"/>
                <a:ea typeface="Roboto" panose="02000000000000000000" pitchFamily="2" charset="0"/>
              </a:rPr>
              <a:t>INTERNATIONAL TRAVEL: 2020 IN REVIEW</a:t>
            </a:r>
            <a:endParaRPr lang="en-GB" sz="1200" b="1" spc="300" dirty="0">
              <a:solidFill>
                <a:srgbClr val="00305E"/>
              </a:solidFill>
              <a:latin typeface="Roboto" panose="02000000000000000000" pitchFamily="2" charset="0"/>
              <a:ea typeface="Roboto" panose="02000000000000000000" pitchFamily="2" charset="0"/>
            </a:endParaRPr>
          </a:p>
        </p:txBody>
      </p:sp>
      <p:pic>
        <p:nvPicPr>
          <p:cNvPr id="57" name="Picture 7" descr="C:\Users\Patrik\Desktop\Projects\EUK Annual 2020\Links\BONARD_blue.png"/>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02270" y="6432939"/>
            <a:ext cx="1435297" cy="237216"/>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5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3112" y="6394507"/>
            <a:ext cx="1336575" cy="301026"/>
          </a:xfrm>
          <a:prstGeom prst="rect">
            <a:avLst/>
          </a:prstGeom>
        </p:spPr>
      </p:pic>
      <p:cxnSp>
        <p:nvCxnSpPr>
          <p:cNvPr id="59" name="Straight Connector 58">
            <a:extLst>
              <a:ext uri="{FF2B5EF4-FFF2-40B4-BE49-F238E27FC236}">
                <a16:creationId xmlns:a16="http://schemas.microsoft.com/office/drawing/2014/main" id="{4FA86EE8-4691-41C7-8780-51092C69A2D0}"/>
              </a:ext>
            </a:extLst>
          </p:cNvPr>
          <p:cNvCxnSpPr/>
          <p:nvPr/>
        </p:nvCxnSpPr>
        <p:spPr>
          <a:xfrm>
            <a:off x="786700" y="1188397"/>
            <a:ext cx="10727082" cy="0"/>
          </a:xfrm>
          <a:prstGeom prst="line">
            <a:avLst/>
          </a:prstGeom>
          <a:ln w="19050">
            <a:solidFill>
              <a:srgbClr val="BDB07E"/>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CC692BD-FD83-404F-BFCC-15882E2A3C25}"/>
              </a:ext>
            </a:extLst>
          </p:cNvPr>
          <p:cNvSpPr txBox="1"/>
          <p:nvPr/>
        </p:nvSpPr>
        <p:spPr>
          <a:xfrm>
            <a:off x="7264929" y="6454721"/>
            <a:ext cx="4593915" cy="215433"/>
          </a:xfrm>
          <a:prstGeom prst="rect">
            <a:avLst/>
          </a:prstGeom>
          <a:noFill/>
        </p:spPr>
        <p:txBody>
          <a:bodyPr wrap="square" lIns="91429" tIns="45715" rIns="91429" bIns="45715" rtlCol="0">
            <a:spAutoFit/>
          </a:bodyPr>
          <a:lstStyle/>
          <a:p>
            <a:pPr algn="r"/>
            <a:r>
              <a:rPr lang="en-GB" sz="800" dirty="0">
                <a:solidFill>
                  <a:schemeClr val="bg1"/>
                </a:solidFill>
                <a:latin typeface="Roboto Light" panose="02000000000000000000" pitchFamily="2" charset="0"/>
                <a:ea typeface="Roboto Light" panose="02000000000000000000" pitchFamily="2" charset="0"/>
              </a:rPr>
              <a:t>Student Travel Business Barometer  |  2020 Survey Results</a:t>
            </a:r>
          </a:p>
        </p:txBody>
      </p:sp>
    </p:spTree>
    <p:extLst>
      <p:ext uri="{BB962C8B-B14F-4D97-AF65-F5344CB8AC3E}">
        <p14:creationId xmlns:p14="http://schemas.microsoft.com/office/powerpoint/2010/main" val="3099830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8135" y="2214964"/>
            <a:ext cx="5040000" cy="3241647"/>
            <a:chOff x="1173874" y="3307203"/>
            <a:chExt cx="9000000" cy="4862470"/>
          </a:xfrm>
        </p:grpSpPr>
        <p:cxnSp>
          <p:nvCxnSpPr>
            <p:cNvPr id="42" name="Straight Connector 41">
              <a:extLst>
                <a:ext uri="{FF2B5EF4-FFF2-40B4-BE49-F238E27FC236}">
                  <a16:creationId xmlns:a16="http://schemas.microsoft.com/office/drawing/2014/main" id="{7CC5E3F6-69D0-D745-85CC-42059F817946}"/>
                </a:ext>
              </a:extLst>
            </p:cNvPr>
            <p:cNvCxnSpPr>
              <a:cxnSpLocks/>
            </p:cNvCxnSpPr>
            <p:nvPr/>
          </p:nvCxnSpPr>
          <p:spPr>
            <a:xfrm>
              <a:off x="1173874" y="3307203"/>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CC5E3F6-69D0-D745-85CC-42059F817946}"/>
                </a:ext>
              </a:extLst>
            </p:cNvPr>
            <p:cNvCxnSpPr>
              <a:cxnSpLocks/>
            </p:cNvCxnSpPr>
            <p:nvPr/>
          </p:nvCxnSpPr>
          <p:spPr>
            <a:xfrm>
              <a:off x="1173874" y="3781336"/>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C5E3F6-69D0-D745-85CC-42059F817946}"/>
                </a:ext>
              </a:extLst>
            </p:cNvPr>
            <p:cNvCxnSpPr>
              <a:cxnSpLocks/>
            </p:cNvCxnSpPr>
            <p:nvPr/>
          </p:nvCxnSpPr>
          <p:spPr>
            <a:xfrm>
              <a:off x="1173874" y="4282016"/>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CC5E3F6-69D0-D745-85CC-42059F817946}"/>
                </a:ext>
              </a:extLst>
            </p:cNvPr>
            <p:cNvCxnSpPr>
              <a:cxnSpLocks/>
            </p:cNvCxnSpPr>
            <p:nvPr/>
          </p:nvCxnSpPr>
          <p:spPr>
            <a:xfrm>
              <a:off x="1173874" y="4772326"/>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C5E3F6-69D0-D745-85CC-42059F817946}"/>
                </a:ext>
              </a:extLst>
            </p:cNvPr>
            <p:cNvCxnSpPr>
              <a:cxnSpLocks/>
            </p:cNvCxnSpPr>
            <p:nvPr/>
          </p:nvCxnSpPr>
          <p:spPr>
            <a:xfrm>
              <a:off x="1173874" y="5250348"/>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CC5E3F6-69D0-D745-85CC-42059F817946}"/>
                </a:ext>
              </a:extLst>
            </p:cNvPr>
            <p:cNvCxnSpPr>
              <a:cxnSpLocks/>
            </p:cNvCxnSpPr>
            <p:nvPr/>
          </p:nvCxnSpPr>
          <p:spPr>
            <a:xfrm>
              <a:off x="1173874" y="5745095"/>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CC5E3F6-69D0-D745-85CC-42059F817946}"/>
                </a:ext>
              </a:extLst>
            </p:cNvPr>
            <p:cNvCxnSpPr>
              <a:cxnSpLocks/>
            </p:cNvCxnSpPr>
            <p:nvPr/>
          </p:nvCxnSpPr>
          <p:spPr>
            <a:xfrm>
              <a:off x="1173874" y="6249562"/>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CC5E3F6-69D0-D745-85CC-42059F817946}"/>
                </a:ext>
              </a:extLst>
            </p:cNvPr>
            <p:cNvCxnSpPr>
              <a:cxnSpLocks/>
            </p:cNvCxnSpPr>
            <p:nvPr/>
          </p:nvCxnSpPr>
          <p:spPr>
            <a:xfrm>
              <a:off x="1173874" y="6707866"/>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C5E3F6-69D0-D745-85CC-42059F817946}"/>
                </a:ext>
              </a:extLst>
            </p:cNvPr>
            <p:cNvCxnSpPr>
              <a:cxnSpLocks/>
            </p:cNvCxnSpPr>
            <p:nvPr/>
          </p:nvCxnSpPr>
          <p:spPr>
            <a:xfrm>
              <a:off x="1173874" y="7201694"/>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C5E3F6-69D0-D745-85CC-42059F817946}"/>
                </a:ext>
              </a:extLst>
            </p:cNvPr>
            <p:cNvCxnSpPr>
              <a:cxnSpLocks/>
            </p:cNvCxnSpPr>
            <p:nvPr/>
          </p:nvCxnSpPr>
          <p:spPr>
            <a:xfrm>
              <a:off x="1173874" y="7703374"/>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CC5E3F6-69D0-D745-85CC-42059F817946}"/>
                </a:ext>
              </a:extLst>
            </p:cNvPr>
            <p:cNvCxnSpPr>
              <a:cxnSpLocks/>
            </p:cNvCxnSpPr>
            <p:nvPr/>
          </p:nvCxnSpPr>
          <p:spPr>
            <a:xfrm>
              <a:off x="1173874" y="8169673"/>
              <a:ext cx="9000000" cy="0"/>
            </a:xfrm>
            <a:prstGeom prst="line">
              <a:avLst/>
            </a:prstGeom>
            <a:ln w="12700">
              <a:solidFill>
                <a:srgbClr val="BDB07E"/>
              </a:solidFill>
              <a:prstDash val="soli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2DE9DB15-631D-45E3-A7E9-12F8D273D88A}"/>
              </a:ext>
            </a:extLst>
          </p:cNvPr>
          <p:cNvSpPr txBox="1"/>
          <p:nvPr/>
        </p:nvSpPr>
        <p:spPr>
          <a:xfrm>
            <a:off x="740104" y="425210"/>
            <a:ext cx="9641617" cy="276989"/>
          </a:xfrm>
          <a:prstGeom prst="rect">
            <a:avLst/>
          </a:prstGeom>
          <a:noFill/>
        </p:spPr>
        <p:txBody>
          <a:bodyPr wrap="square" lIns="91429" tIns="45715" rIns="91429" bIns="45715" rtlCol="0">
            <a:spAutoFit/>
          </a:bodyPr>
          <a:lstStyle/>
          <a:p>
            <a:r>
              <a:rPr lang="en-US" sz="1200" b="1" spc="300">
                <a:solidFill>
                  <a:srgbClr val="00305E"/>
                </a:solidFill>
                <a:latin typeface="Roboto" panose="02000000000000000000" pitchFamily="2" charset="0"/>
                <a:ea typeface="Roboto" panose="02000000000000000000" pitchFamily="2" charset="0"/>
              </a:rPr>
              <a:t>INTERNATIONAL TRAVEL: DESTINATION BENCHMARK</a:t>
            </a:r>
            <a:endParaRPr lang="en-GB" sz="2000" b="1" spc="300">
              <a:solidFill>
                <a:srgbClr val="00305E"/>
              </a:solidFill>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DEE232B1-16FB-438B-A054-28F9DA49B1C9}"/>
              </a:ext>
            </a:extLst>
          </p:cNvPr>
          <p:cNvSpPr/>
          <p:nvPr/>
        </p:nvSpPr>
        <p:spPr>
          <a:xfrm>
            <a:off x="530" y="6198563"/>
            <a:ext cx="12198573" cy="659439"/>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1513782" y="452729"/>
            <a:ext cx="345062" cy="345062"/>
          </a:xfrm>
          <a:prstGeom prst="ellipse">
            <a:avLst/>
          </a:prstGeom>
          <a:solidFill>
            <a:srgbClr val="BDB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Slide Number Placeholder 13">
            <a:extLst>
              <a:ext uri="{FF2B5EF4-FFF2-40B4-BE49-F238E27FC236}">
                <a16:creationId xmlns:a16="http://schemas.microsoft.com/office/drawing/2014/main" id="{26FC6A52-8F7C-4525-B7D0-949C7FC7B919}"/>
              </a:ext>
            </a:extLst>
          </p:cNvPr>
          <p:cNvSpPr>
            <a:spLocks noGrp="1"/>
          </p:cNvSpPr>
          <p:nvPr>
            <p:ph type="sldNum" sz="quarter" idx="12"/>
          </p:nvPr>
        </p:nvSpPr>
        <p:spPr>
          <a:xfrm>
            <a:off x="11513782" y="508846"/>
            <a:ext cx="345062" cy="241005"/>
          </a:xfrm>
          <a:ln>
            <a:noFill/>
          </a:ln>
        </p:spPr>
        <p:txBody>
          <a:bodyPr/>
          <a:lstStyle/>
          <a:p>
            <a:pPr algn="ctr"/>
            <a:fld id="{C74190DE-7D60-46FC-AF13-39360AF06A62}" type="slidenum">
              <a:rPr lang="en-GB" sz="933" b="1">
                <a:solidFill>
                  <a:schemeClr val="bg1"/>
                </a:solidFill>
                <a:latin typeface="Roboto" panose="02000000000000000000" pitchFamily="2" charset="0"/>
                <a:ea typeface="Roboto" panose="02000000000000000000" pitchFamily="2" charset="0"/>
              </a:rPr>
              <a:pPr algn="ctr"/>
              <a:t>16</a:t>
            </a:fld>
            <a:endParaRPr lang="en-GB" sz="933" b="1">
              <a:solidFill>
                <a:schemeClr val="bg1"/>
              </a:solidFill>
              <a:latin typeface="Roboto" panose="02000000000000000000" pitchFamily="2" charset="0"/>
              <a:ea typeface="Roboto" panose="02000000000000000000" pitchFamily="2" charset="0"/>
            </a:endParaRPr>
          </a:p>
        </p:txBody>
      </p:sp>
      <p:sp>
        <p:nvSpPr>
          <p:cNvPr id="19" name="TextBox 18">
            <a:extLst>
              <a:ext uri="{FF2B5EF4-FFF2-40B4-BE49-F238E27FC236}">
                <a16:creationId xmlns:a16="http://schemas.microsoft.com/office/drawing/2014/main" id="{829A8DC1-CFD4-45D4-9490-08F22C263B93}"/>
              </a:ext>
            </a:extLst>
          </p:cNvPr>
          <p:cNvSpPr txBox="1"/>
          <p:nvPr/>
        </p:nvSpPr>
        <p:spPr>
          <a:xfrm>
            <a:off x="740105" y="1211629"/>
            <a:ext cx="10947559" cy="502563"/>
          </a:xfrm>
          <a:prstGeom prst="rect">
            <a:avLst/>
          </a:prstGeom>
          <a:noFill/>
        </p:spPr>
        <p:txBody>
          <a:bodyPr wrap="square" lIns="91429" tIns="45715" rIns="91429" bIns="45715" rtlCol="0">
            <a:spAutoFit/>
          </a:bodyPr>
          <a:lstStyle/>
          <a:p>
            <a:r>
              <a:rPr lang="en-GB" sz="1333" b="1">
                <a:solidFill>
                  <a:srgbClr val="BDB07E"/>
                </a:solidFill>
                <a:latin typeface="Roboto" panose="02000000000000000000" pitchFamily="2" charset="0"/>
                <a:ea typeface="Roboto" panose="02000000000000000000" pitchFamily="2" charset="0"/>
              </a:rPr>
              <a:t>Q: Once travel resumes in 2021 or 2022, how much do you expect demand for the following international student travel destinations to change compared to 2019?  </a:t>
            </a:r>
          </a:p>
        </p:txBody>
      </p:sp>
      <p:sp>
        <p:nvSpPr>
          <p:cNvPr id="26" name="Прямоугольник 40">
            <a:extLst>
              <a:ext uri="{FF2B5EF4-FFF2-40B4-BE49-F238E27FC236}">
                <a16:creationId xmlns:a16="http://schemas.microsoft.com/office/drawing/2014/main" id="{CCD74BED-35DD-A548-9EDD-B8A06AC832D9}"/>
              </a:ext>
            </a:extLst>
          </p:cNvPr>
          <p:cNvSpPr/>
          <p:nvPr/>
        </p:nvSpPr>
        <p:spPr>
          <a:xfrm>
            <a:off x="783112" y="1819521"/>
            <a:ext cx="2688881" cy="3657155"/>
          </a:xfrm>
          <a:prstGeom prst="rect">
            <a:avLst/>
          </a:prstGeom>
          <a:ln>
            <a:noFill/>
          </a:ln>
        </p:spPr>
        <p:txBody>
          <a:bodyPr wrap="square">
            <a:spAutoFit/>
          </a:bodyPr>
          <a:lstStyle/>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Australia</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Canada</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China</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Costa Rica</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France</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Germany</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Ireland</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Italy</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Spain</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UK</a:t>
            </a:r>
          </a:p>
          <a:p>
            <a:pP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USA</a:t>
            </a:r>
          </a:p>
        </p:txBody>
      </p:sp>
      <p:sp>
        <p:nvSpPr>
          <p:cNvPr id="28" name="Parallelogram 27">
            <a:extLst>
              <a:ext uri="{FF2B5EF4-FFF2-40B4-BE49-F238E27FC236}">
                <a16:creationId xmlns:a16="http://schemas.microsoft.com/office/drawing/2014/main" id="{3C8B3E1B-B641-3344-9285-08465B57D846}"/>
              </a:ext>
            </a:extLst>
          </p:cNvPr>
          <p:cNvSpPr/>
          <p:nvPr/>
        </p:nvSpPr>
        <p:spPr>
          <a:xfrm>
            <a:off x="835311" y="2465635"/>
            <a:ext cx="1200000" cy="72000"/>
          </a:xfrm>
          <a:prstGeom prst="parallelogram">
            <a:avLst/>
          </a:prstGeom>
          <a:solidFill>
            <a:srgbClr val="BDB07E"/>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Parallelogram 34">
            <a:extLst>
              <a:ext uri="{FF2B5EF4-FFF2-40B4-BE49-F238E27FC236}">
                <a16:creationId xmlns:a16="http://schemas.microsoft.com/office/drawing/2014/main" id="{3801E6C9-67CE-594E-B5E0-B0217A2C15A6}"/>
              </a:ext>
            </a:extLst>
          </p:cNvPr>
          <p:cNvSpPr/>
          <p:nvPr/>
        </p:nvSpPr>
        <p:spPr>
          <a:xfrm>
            <a:off x="835311" y="4111119"/>
            <a:ext cx="115200" cy="72000"/>
          </a:xfrm>
          <a:prstGeom prst="parallelogram">
            <a:avLst/>
          </a:prstGeom>
          <a:solidFill>
            <a:srgbClr val="BDB07E"/>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 name="Group 1"/>
          <p:cNvGrpSpPr/>
          <p:nvPr/>
        </p:nvGrpSpPr>
        <p:grpSpPr>
          <a:xfrm>
            <a:off x="835311" y="2149405"/>
            <a:ext cx="2640000" cy="3002923"/>
            <a:chOff x="1252173" y="3210659"/>
            <a:chExt cx="3960000" cy="4504385"/>
          </a:xfrm>
          <a:solidFill>
            <a:srgbClr val="00305E"/>
          </a:solidFill>
        </p:grpSpPr>
        <p:sp>
          <p:nvSpPr>
            <p:cNvPr id="27" name="Parallelogram 26">
              <a:extLst>
                <a:ext uri="{FF2B5EF4-FFF2-40B4-BE49-F238E27FC236}">
                  <a16:creationId xmlns:a16="http://schemas.microsoft.com/office/drawing/2014/main" id="{5BF71FC9-7743-7D4A-B896-59A11A0A902E}"/>
                </a:ext>
              </a:extLst>
            </p:cNvPr>
            <p:cNvSpPr/>
            <p:nvPr/>
          </p:nvSpPr>
          <p:spPr>
            <a:xfrm>
              <a:off x="1252173" y="3210659"/>
              <a:ext cx="2376000" cy="108000"/>
            </a:xfrm>
            <a:prstGeom prst="parallelogram">
              <a:avLst/>
            </a:pr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Parallelogram 28">
              <a:extLst>
                <a:ext uri="{FF2B5EF4-FFF2-40B4-BE49-F238E27FC236}">
                  <a16:creationId xmlns:a16="http://schemas.microsoft.com/office/drawing/2014/main" id="{1D16B279-D41D-7D47-90C5-780A61FB8682}"/>
                </a:ext>
              </a:extLst>
            </p:cNvPr>
            <p:cNvSpPr/>
            <p:nvPr/>
          </p:nvSpPr>
          <p:spPr>
            <a:xfrm>
              <a:off x="1252173" y="4199133"/>
              <a:ext cx="3960000" cy="108000"/>
            </a:xfrm>
            <a:prstGeom prst="parallelogram">
              <a:avLst/>
            </a:pr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Parallelogram 31">
              <a:extLst>
                <a:ext uri="{FF2B5EF4-FFF2-40B4-BE49-F238E27FC236}">
                  <a16:creationId xmlns:a16="http://schemas.microsoft.com/office/drawing/2014/main" id="{C637F43C-8D79-0E42-BB6A-7D23A0329A43}"/>
                </a:ext>
              </a:extLst>
            </p:cNvPr>
            <p:cNvSpPr/>
            <p:nvPr/>
          </p:nvSpPr>
          <p:spPr>
            <a:xfrm>
              <a:off x="1252173" y="4675996"/>
              <a:ext cx="324000" cy="108000"/>
            </a:xfrm>
            <a:prstGeom prst="parallelogram">
              <a:avLst/>
            </a:pr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Parallelogram 32">
              <a:extLst>
                <a:ext uri="{FF2B5EF4-FFF2-40B4-BE49-F238E27FC236}">
                  <a16:creationId xmlns:a16="http://schemas.microsoft.com/office/drawing/2014/main" id="{B17F8582-8AA3-5C4E-9050-3983B7603E31}"/>
                </a:ext>
              </a:extLst>
            </p:cNvPr>
            <p:cNvSpPr/>
            <p:nvPr/>
          </p:nvSpPr>
          <p:spPr>
            <a:xfrm>
              <a:off x="1252173" y="5168384"/>
              <a:ext cx="720000" cy="108000"/>
            </a:xfrm>
            <a:prstGeom prst="parallelogram">
              <a:avLst/>
            </a:pr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Parallelogram 33">
              <a:extLst>
                <a:ext uri="{FF2B5EF4-FFF2-40B4-BE49-F238E27FC236}">
                  <a16:creationId xmlns:a16="http://schemas.microsoft.com/office/drawing/2014/main" id="{9398879F-2385-7C48-BF1D-B251B4F9EC41}"/>
                </a:ext>
              </a:extLst>
            </p:cNvPr>
            <p:cNvSpPr/>
            <p:nvPr/>
          </p:nvSpPr>
          <p:spPr>
            <a:xfrm>
              <a:off x="1252173" y="5648765"/>
              <a:ext cx="1152000" cy="108000"/>
            </a:xfrm>
            <a:prstGeom prst="parallelogram">
              <a:avLst/>
            </a:pr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Parallelogram 35">
              <a:extLst>
                <a:ext uri="{FF2B5EF4-FFF2-40B4-BE49-F238E27FC236}">
                  <a16:creationId xmlns:a16="http://schemas.microsoft.com/office/drawing/2014/main" id="{4847401C-9564-3346-AF4E-E856AB4496BC}"/>
                </a:ext>
              </a:extLst>
            </p:cNvPr>
            <p:cNvSpPr/>
            <p:nvPr/>
          </p:nvSpPr>
          <p:spPr>
            <a:xfrm>
              <a:off x="1252173" y="6611536"/>
              <a:ext cx="360000" cy="108000"/>
            </a:xfrm>
            <a:prstGeom prst="parallelogram">
              <a:avLst/>
            </a:pr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Parallelogram 36">
              <a:extLst>
                <a:ext uri="{FF2B5EF4-FFF2-40B4-BE49-F238E27FC236}">
                  <a16:creationId xmlns:a16="http://schemas.microsoft.com/office/drawing/2014/main" id="{51770DC2-1500-1440-BC3D-8A39A47EA8C7}"/>
                </a:ext>
              </a:extLst>
            </p:cNvPr>
            <p:cNvSpPr/>
            <p:nvPr/>
          </p:nvSpPr>
          <p:spPr>
            <a:xfrm>
              <a:off x="1252173" y="7118811"/>
              <a:ext cx="1260000" cy="108000"/>
            </a:xfrm>
            <a:prstGeom prst="parallelogram">
              <a:avLst/>
            </a:pr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Parallelogram 37">
              <a:extLst>
                <a:ext uri="{FF2B5EF4-FFF2-40B4-BE49-F238E27FC236}">
                  <a16:creationId xmlns:a16="http://schemas.microsoft.com/office/drawing/2014/main" id="{8D4E3EA0-C0D9-9C41-A5A4-548BCA93F424}"/>
                </a:ext>
              </a:extLst>
            </p:cNvPr>
            <p:cNvSpPr/>
            <p:nvPr/>
          </p:nvSpPr>
          <p:spPr>
            <a:xfrm>
              <a:off x="1252173" y="7607044"/>
              <a:ext cx="864000" cy="108000"/>
            </a:xfrm>
            <a:prstGeom prst="parallelogram">
              <a:avLst/>
            </a:pr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 name="Parallelogram 38">
            <a:extLst>
              <a:ext uri="{FF2B5EF4-FFF2-40B4-BE49-F238E27FC236}">
                <a16:creationId xmlns:a16="http://schemas.microsoft.com/office/drawing/2014/main" id="{6586F203-34E7-DF47-98ED-73698E1DDED9}"/>
              </a:ext>
            </a:extLst>
          </p:cNvPr>
          <p:cNvSpPr/>
          <p:nvPr/>
        </p:nvSpPr>
        <p:spPr>
          <a:xfrm>
            <a:off x="835311" y="5396558"/>
            <a:ext cx="960000" cy="72000"/>
          </a:xfrm>
          <a:prstGeom prst="parallelogram">
            <a:avLst/>
          </a:prstGeom>
          <a:solidFill>
            <a:srgbClr val="BDB07E"/>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Прямоугольник 40">
            <a:extLst>
              <a:ext uri="{FF2B5EF4-FFF2-40B4-BE49-F238E27FC236}">
                <a16:creationId xmlns:a16="http://schemas.microsoft.com/office/drawing/2014/main" id="{FDCB0F1D-FE39-9E40-8D99-255D21E64936}"/>
              </a:ext>
            </a:extLst>
          </p:cNvPr>
          <p:cNvSpPr/>
          <p:nvPr/>
        </p:nvSpPr>
        <p:spPr>
          <a:xfrm>
            <a:off x="4988041" y="1841764"/>
            <a:ext cx="744313" cy="3657155"/>
          </a:xfrm>
          <a:prstGeom prst="rect">
            <a:avLst/>
          </a:prstGeom>
          <a:ln>
            <a:noFill/>
          </a:ln>
        </p:spPr>
        <p:txBody>
          <a:bodyPr wrap="square">
            <a:spAutoFit/>
          </a:bodyPr>
          <a:lstStyle/>
          <a:p>
            <a:pPr algn="ct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-33.8%</a:t>
            </a:r>
          </a:p>
          <a:p>
            <a:pPr algn="ctr">
              <a:lnSpc>
                <a:spcPct val="200000"/>
              </a:lnSpc>
            </a:pPr>
            <a:r>
              <a:rPr lang="en-US" sz="1067" b="1">
                <a:solidFill>
                  <a:srgbClr val="BDB07E"/>
                </a:solidFill>
                <a:latin typeface="Roboto" panose="02000000000000000000" pitchFamily="2" charset="0"/>
                <a:ea typeface="Roboto" panose="02000000000000000000" pitchFamily="2" charset="0"/>
              </a:rPr>
              <a:t>+25.2%</a:t>
            </a:r>
          </a:p>
          <a:p>
            <a:pPr algn="ct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-56.6%</a:t>
            </a:r>
          </a:p>
          <a:p>
            <a:pPr algn="ct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-4.5%</a:t>
            </a:r>
          </a:p>
          <a:p>
            <a:pPr algn="ct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-10.3%</a:t>
            </a:r>
          </a:p>
          <a:p>
            <a:pPr algn="ct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-17.4%</a:t>
            </a:r>
          </a:p>
          <a:p>
            <a:pPr algn="ctr">
              <a:lnSpc>
                <a:spcPct val="200000"/>
              </a:lnSpc>
            </a:pPr>
            <a:r>
              <a:rPr lang="en-US" sz="1067" b="1">
                <a:solidFill>
                  <a:srgbClr val="BDB07E"/>
                </a:solidFill>
                <a:latin typeface="Roboto" panose="02000000000000000000" pitchFamily="2" charset="0"/>
                <a:ea typeface="Roboto" panose="02000000000000000000" pitchFamily="2" charset="0"/>
              </a:rPr>
              <a:t>+2.4%</a:t>
            </a:r>
          </a:p>
          <a:p>
            <a:pPr algn="ct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-5.5%</a:t>
            </a:r>
          </a:p>
          <a:p>
            <a:pPr algn="ct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-17.8%</a:t>
            </a:r>
          </a:p>
          <a:p>
            <a:pPr algn="ctr">
              <a:lnSpc>
                <a:spcPct val="200000"/>
              </a:lnSpc>
            </a:pPr>
            <a:r>
              <a:rPr lang="en-US" sz="1067">
                <a:solidFill>
                  <a:schemeClr val="tx1">
                    <a:lumMod val="65000"/>
                    <a:lumOff val="35000"/>
                  </a:schemeClr>
                </a:solidFill>
                <a:latin typeface="Roboto Light" panose="02000000000000000000" pitchFamily="2" charset="0"/>
                <a:ea typeface="Roboto Light" panose="02000000000000000000" pitchFamily="2" charset="0"/>
              </a:rPr>
              <a:t>-12.3%</a:t>
            </a:r>
          </a:p>
          <a:p>
            <a:pPr algn="ctr">
              <a:lnSpc>
                <a:spcPct val="200000"/>
              </a:lnSpc>
            </a:pPr>
            <a:r>
              <a:rPr lang="en-US" sz="1067" b="1">
                <a:solidFill>
                  <a:srgbClr val="BDB07E"/>
                </a:solidFill>
                <a:latin typeface="Roboto" panose="02000000000000000000" pitchFamily="2" charset="0"/>
                <a:ea typeface="Roboto" panose="02000000000000000000" pitchFamily="2" charset="0"/>
              </a:rPr>
              <a:t>+20%</a:t>
            </a:r>
          </a:p>
        </p:txBody>
      </p:sp>
      <p:pic>
        <p:nvPicPr>
          <p:cNvPr id="55" name="Picture 54"/>
          <p:cNvPicPr>
            <a:picLocks noChangeAspect="1"/>
          </p:cNvPicPr>
          <p:nvPr/>
        </p:nvPicPr>
        <p:blipFill>
          <a:blip r:embed="rId3"/>
          <a:stretch>
            <a:fillRect/>
          </a:stretch>
        </p:blipFill>
        <p:spPr>
          <a:xfrm>
            <a:off x="10381722" y="2375708"/>
            <a:ext cx="1809750" cy="2870200"/>
          </a:xfrm>
          <a:prstGeom prst="rect">
            <a:avLst/>
          </a:prstGeom>
        </p:spPr>
      </p:pic>
      <p:pic>
        <p:nvPicPr>
          <p:cNvPr id="56" name="Picture 7" descr="C:\Users\Patrik\Desktop\Projects\EUK Annual 2020\Links\BONARD_blue.png"/>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02270" y="6432939"/>
            <a:ext cx="1435297" cy="237216"/>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5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3112" y="6394507"/>
            <a:ext cx="1336575" cy="301026"/>
          </a:xfrm>
          <a:prstGeom prst="rect">
            <a:avLst/>
          </a:prstGeom>
        </p:spPr>
      </p:pic>
      <p:cxnSp>
        <p:nvCxnSpPr>
          <p:cNvPr id="58" name="Straight Connector 57">
            <a:extLst>
              <a:ext uri="{FF2B5EF4-FFF2-40B4-BE49-F238E27FC236}">
                <a16:creationId xmlns:a16="http://schemas.microsoft.com/office/drawing/2014/main" id="{4FA86EE8-4691-41C7-8780-51092C69A2D0}"/>
              </a:ext>
            </a:extLst>
          </p:cNvPr>
          <p:cNvCxnSpPr/>
          <p:nvPr/>
        </p:nvCxnSpPr>
        <p:spPr>
          <a:xfrm>
            <a:off x="786700" y="1188397"/>
            <a:ext cx="10727082" cy="0"/>
          </a:xfrm>
          <a:prstGeom prst="line">
            <a:avLst/>
          </a:prstGeom>
          <a:ln w="19050">
            <a:solidFill>
              <a:srgbClr val="BDB07E"/>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29A8DC1-CFD4-45D4-9490-08F22C263B93}"/>
              </a:ext>
            </a:extLst>
          </p:cNvPr>
          <p:cNvSpPr txBox="1"/>
          <p:nvPr/>
        </p:nvSpPr>
        <p:spPr>
          <a:xfrm>
            <a:off x="740104" y="5901138"/>
            <a:ext cx="11240391" cy="235888"/>
          </a:xfrm>
          <a:prstGeom prst="rect">
            <a:avLst/>
          </a:prstGeom>
          <a:noFill/>
        </p:spPr>
        <p:txBody>
          <a:bodyPr wrap="square" lIns="91429" tIns="45715" rIns="91429" bIns="45715" rtlCol="0">
            <a:spAutoFit/>
          </a:bodyPr>
          <a:lstStyle/>
          <a:p>
            <a:r>
              <a:rPr lang="en-GB" sz="933" b="1">
                <a:latin typeface="Roboto" panose="02000000000000000000" pitchFamily="2" charset="0"/>
                <a:ea typeface="Roboto" panose="02000000000000000000" pitchFamily="2" charset="0"/>
              </a:rPr>
              <a:t>Source: </a:t>
            </a:r>
            <a:r>
              <a:rPr lang="en-GB" sz="933">
                <a:latin typeface="Roboto Light" panose="02000000000000000000" pitchFamily="2" charset="0"/>
                <a:ea typeface="Roboto Light" panose="02000000000000000000" pitchFamily="2" charset="0"/>
              </a:rPr>
              <a:t>SYTA &amp; BONARD, 2021. Score-based ranking quantifying the current market sentiment (respondents were able to choose values between ‘100’ and ‘-100’).</a:t>
            </a:r>
          </a:p>
        </p:txBody>
      </p:sp>
      <p:sp>
        <p:nvSpPr>
          <p:cNvPr id="53" name="TextBox 52">
            <a:extLst>
              <a:ext uri="{FF2B5EF4-FFF2-40B4-BE49-F238E27FC236}">
                <a16:creationId xmlns:a16="http://schemas.microsoft.com/office/drawing/2014/main" id="{F048722D-C325-D941-9B1E-F3306486A694}"/>
              </a:ext>
            </a:extLst>
          </p:cNvPr>
          <p:cNvSpPr txBox="1"/>
          <p:nvPr/>
        </p:nvSpPr>
        <p:spPr>
          <a:xfrm>
            <a:off x="7264929" y="6454721"/>
            <a:ext cx="4593915" cy="215433"/>
          </a:xfrm>
          <a:prstGeom prst="rect">
            <a:avLst/>
          </a:prstGeom>
          <a:noFill/>
        </p:spPr>
        <p:txBody>
          <a:bodyPr wrap="square" lIns="91429" tIns="45715" rIns="91429" bIns="45715" rtlCol="0">
            <a:spAutoFit/>
          </a:bodyPr>
          <a:lstStyle/>
          <a:p>
            <a:pPr algn="r"/>
            <a:r>
              <a:rPr lang="en-GB" sz="800">
                <a:solidFill>
                  <a:schemeClr val="bg1"/>
                </a:solidFill>
                <a:latin typeface="Roboto Light" panose="02000000000000000000" pitchFamily="2" charset="0"/>
                <a:ea typeface="Roboto Light" panose="02000000000000000000" pitchFamily="2" charset="0"/>
              </a:rPr>
              <a:t>2020 Student Travel Business Barometer  |  Deep Dive</a:t>
            </a:r>
          </a:p>
        </p:txBody>
      </p:sp>
    </p:spTree>
    <p:extLst>
      <p:ext uri="{BB962C8B-B14F-4D97-AF65-F5344CB8AC3E}">
        <p14:creationId xmlns:p14="http://schemas.microsoft.com/office/powerpoint/2010/main" val="1358706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E232B1-16FB-438B-A054-28F9DA49B1C9}"/>
              </a:ext>
            </a:extLst>
          </p:cNvPr>
          <p:cNvSpPr/>
          <p:nvPr/>
        </p:nvSpPr>
        <p:spPr>
          <a:xfrm>
            <a:off x="530" y="0"/>
            <a:ext cx="12198573" cy="6858001"/>
          </a:xfrm>
          <a:prstGeom prst="rect">
            <a:avLst/>
          </a:prstGeom>
          <a:solidFill>
            <a:srgbClr val="04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B882AA2A-54AB-4697-83E3-7E56E0953254}"/>
              </a:ext>
            </a:extLst>
          </p:cNvPr>
          <p:cNvCxnSpPr>
            <a:cxnSpLocks/>
          </p:cNvCxnSpPr>
          <p:nvPr/>
        </p:nvCxnSpPr>
        <p:spPr>
          <a:xfrm>
            <a:off x="1116022" y="6019811"/>
            <a:ext cx="68630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29B6A4F9-2220-4D2A-9E11-6DB801AC7DCE}"/>
              </a:ext>
            </a:extLst>
          </p:cNvPr>
          <p:cNvSpPr txBox="1"/>
          <p:nvPr/>
        </p:nvSpPr>
        <p:spPr>
          <a:xfrm>
            <a:off x="1094909" y="3544673"/>
            <a:ext cx="7734239" cy="2251888"/>
          </a:xfrm>
          <a:prstGeom prst="rect">
            <a:avLst/>
          </a:prstGeom>
          <a:ln w="12700">
            <a:miter lim="400000"/>
          </a:ln>
          <a:extLst>
            <a:ext uri="{C572A759-6A51-4108-AA02-DFA0A04FC94B}">
              <ma14:wrappingTextBoxFlag xmlns="" xmlns:ma14="http://schemas.microsoft.com/office/mac/drawingml/2011/main" val="1"/>
            </a:ext>
          </a:extLst>
        </p:spPr>
        <p:txBody>
          <a:bodyPr wrap="square" lIns="45714" tIns="45715" rIns="45714" bIns="45715">
            <a:spAutoFit/>
          </a:bodyPr>
          <a:lstStyle/>
          <a:p>
            <a:pPr>
              <a:spcBef>
                <a:spcPts val="1000"/>
              </a:spcBef>
              <a:defRPr sz="1200" spc="600">
                <a:solidFill>
                  <a:srgbClr val="252525"/>
                </a:solidFill>
                <a:latin typeface="Roboto"/>
                <a:ea typeface="Roboto"/>
                <a:cs typeface="Roboto"/>
                <a:sym typeface="Roboto"/>
              </a:defRPr>
            </a:pPr>
            <a:r>
              <a:rPr lang="en-US" sz="4400">
                <a:solidFill>
                  <a:schemeClr val="bg1"/>
                </a:solidFill>
                <a:latin typeface="Roboto" panose="02000000000000000000" pitchFamily="2" charset="0"/>
                <a:ea typeface="Roboto" panose="02000000000000000000" pitchFamily="2" charset="0"/>
                <a:sym typeface="Roboto"/>
              </a:rPr>
              <a:t>2021 STUDENT TRAVEL BUSINESS BAROMETER</a:t>
            </a:r>
          </a:p>
          <a:p>
            <a:pPr>
              <a:spcBef>
                <a:spcPts val="1000"/>
              </a:spcBef>
              <a:defRPr sz="1200" spc="600">
                <a:solidFill>
                  <a:srgbClr val="252525"/>
                </a:solidFill>
                <a:latin typeface="Roboto"/>
                <a:ea typeface="Roboto"/>
                <a:cs typeface="Roboto"/>
                <a:sym typeface="Roboto"/>
              </a:defRPr>
            </a:pPr>
            <a:r>
              <a:rPr lang="en-US" sz="4400">
                <a:solidFill>
                  <a:schemeClr val="bg1"/>
                </a:solidFill>
                <a:latin typeface="Roboto" panose="02000000000000000000" pitchFamily="2" charset="0"/>
                <a:ea typeface="Roboto" panose="02000000000000000000" pitchFamily="2" charset="0"/>
                <a:sym typeface="Roboto"/>
              </a:rPr>
              <a:t>Preliminary data</a:t>
            </a:r>
          </a:p>
        </p:txBody>
      </p:sp>
      <p:pic>
        <p:nvPicPr>
          <p:cNvPr id="7" name="Picture 7" descr="C:\Users\Patrik\Desktop\Projects\EUK Annual 2020\Links\BONARD_blue.png">
            <a:extLst>
              <a:ext uri="{FF2B5EF4-FFF2-40B4-BE49-F238E27FC236}">
                <a16:creationId xmlns:a16="http://schemas.microsoft.com/office/drawing/2014/main" id="{D9EC0783-FDB1-4027-BC52-D869C2AF0DF5}"/>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28919" y="575594"/>
            <a:ext cx="1435297" cy="23721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04DCC4F-2C52-48F5-9EC2-1E2541F8659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63850" y="537162"/>
            <a:ext cx="1336575" cy="301026"/>
          </a:xfrm>
          <a:prstGeom prst="rect">
            <a:avLst/>
          </a:prstGeom>
        </p:spPr>
      </p:pic>
    </p:spTree>
    <p:extLst>
      <p:ext uri="{BB962C8B-B14F-4D97-AF65-F5344CB8AC3E}">
        <p14:creationId xmlns:p14="http://schemas.microsoft.com/office/powerpoint/2010/main" val="153287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EE232B1-16FB-438B-A054-28F9DA49B1C9}"/>
              </a:ext>
            </a:extLst>
          </p:cNvPr>
          <p:cNvSpPr/>
          <p:nvPr/>
        </p:nvSpPr>
        <p:spPr>
          <a:xfrm>
            <a:off x="-7102" y="-1"/>
            <a:ext cx="12198573" cy="6858001"/>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EE232B1-16FB-438B-A054-28F9DA49B1C9}"/>
              </a:ext>
            </a:extLst>
          </p:cNvPr>
          <p:cNvSpPr/>
          <p:nvPr/>
        </p:nvSpPr>
        <p:spPr>
          <a:xfrm>
            <a:off x="530" y="0"/>
            <a:ext cx="12198573" cy="6858001"/>
          </a:xfrm>
          <a:prstGeom prst="rect">
            <a:avLst/>
          </a:prstGeom>
          <a:blipFill dpi="0" rotWithShape="1">
            <a:blip r:embed="rId3" cstate="email">
              <a:alphaModFix amt="1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F2DECFD-EE59-6446-ABBE-9263A698F10F}"/>
              </a:ext>
            </a:extLst>
          </p:cNvPr>
          <p:cNvSpPr txBox="1"/>
          <p:nvPr/>
        </p:nvSpPr>
        <p:spPr>
          <a:xfrm>
            <a:off x="530" y="3177654"/>
            <a:ext cx="12190941" cy="502756"/>
          </a:xfrm>
          <a:prstGeom prst="rect">
            <a:avLst/>
          </a:prstGeom>
          <a:noFill/>
          <a:ln>
            <a:noFill/>
          </a:ln>
        </p:spPr>
        <p:txBody>
          <a:bodyPr wrap="square" lIns="91429" tIns="45715" rIns="91429" bIns="45715" rtlCol="0">
            <a:spAutoFit/>
          </a:bodyPr>
          <a:lstStyle/>
          <a:p>
            <a:pPr algn="ctr"/>
            <a:r>
              <a:rPr lang="en-US" sz="2667" b="1" dirty="0">
                <a:solidFill>
                  <a:srgbClr val="BDB07E"/>
                </a:solidFill>
                <a:latin typeface="Roboto" panose="02000000000000000000" pitchFamily="2" charset="0"/>
                <a:ea typeface="Roboto" panose="02000000000000000000" pitchFamily="2" charset="0"/>
              </a:rPr>
              <a:t>DOMESTIC TRAVEL</a:t>
            </a:r>
            <a:endParaRPr lang="en-US" sz="1867" dirty="0">
              <a:solidFill>
                <a:srgbClr val="00305E"/>
              </a:solidFill>
              <a:latin typeface="Roboto Light" panose="02000000000000000000" pitchFamily="2" charset="0"/>
              <a:ea typeface="Roboto Light" panose="02000000000000000000" pitchFamily="2" charset="0"/>
            </a:endParaRPr>
          </a:p>
        </p:txBody>
      </p:sp>
      <p:cxnSp>
        <p:nvCxnSpPr>
          <p:cNvPr id="15" name="Straight Connector 14">
            <a:extLst>
              <a:ext uri="{FF2B5EF4-FFF2-40B4-BE49-F238E27FC236}">
                <a16:creationId xmlns:a16="http://schemas.microsoft.com/office/drawing/2014/main" id="{3BB75664-5BBD-8C4D-A126-FA0CA840A8C7}"/>
              </a:ext>
            </a:extLst>
          </p:cNvPr>
          <p:cNvCxnSpPr>
            <a:cxnSpLocks/>
          </p:cNvCxnSpPr>
          <p:nvPr/>
        </p:nvCxnSpPr>
        <p:spPr>
          <a:xfrm>
            <a:off x="4140351" y="2877365"/>
            <a:ext cx="1493523" cy="3256"/>
          </a:xfrm>
          <a:prstGeom prst="line">
            <a:avLst/>
          </a:prstGeom>
          <a:ln w="28575">
            <a:solidFill>
              <a:srgbClr val="BDB07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D2D1CC-F179-FB4B-B6D3-E201407C478B}"/>
              </a:ext>
            </a:extLst>
          </p:cNvPr>
          <p:cNvCxnSpPr>
            <a:cxnSpLocks/>
          </p:cNvCxnSpPr>
          <p:nvPr/>
        </p:nvCxnSpPr>
        <p:spPr>
          <a:xfrm>
            <a:off x="6613231" y="2877365"/>
            <a:ext cx="1457675" cy="0"/>
          </a:xfrm>
          <a:prstGeom prst="line">
            <a:avLst/>
          </a:prstGeom>
          <a:ln w="28575">
            <a:solidFill>
              <a:srgbClr val="BDB07E"/>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377" y="2621161"/>
            <a:ext cx="406349" cy="406349"/>
          </a:xfrm>
          <a:prstGeom prst="rect">
            <a:avLst/>
          </a:prstGeom>
        </p:spPr>
      </p:pic>
      <p:sp>
        <p:nvSpPr>
          <p:cNvPr id="9" name="TextBox 8">
            <a:extLst>
              <a:ext uri="{FF2B5EF4-FFF2-40B4-BE49-F238E27FC236}">
                <a16:creationId xmlns:a16="http://schemas.microsoft.com/office/drawing/2014/main" id="{E5D79515-01A1-4B43-ADE6-230D06FAF348}"/>
              </a:ext>
            </a:extLst>
          </p:cNvPr>
          <p:cNvSpPr txBox="1"/>
          <p:nvPr/>
        </p:nvSpPr>
        <p:spPr>
          <a:xfrm>
            <a:off x="4998866" y="3830490"/>
            <a:ext cx="2249370" cy="1077208"/>
          </a:xfrm>
          <a:prstGeom prst="rect">
            <a:avLst/>
          </a:prstGeom>
          <a:noFill/>
        </p:spPr>
        <p:txBody>
          <a:bodyPr wrap="square" lIns="91429" tIns="45715" rIns="91429" bIns="45715" rtlCol="0">
            <a:spAutoFit/>
          </a:bodyPr>
          <a:lstStyle/>
          <a:p>
            <a:pPr algn="ctr"/>
            <a:r>
              <a:rPr lang="en-GB" sz="1600" dirty="0">
                <a:solidFill>
                  <a:schemeClr val="bg1"/>
                </a:solidFill>
                <a:latin typeface="Roboto Light" panose="02000000000000000000" pitchFamily="2" charset="0"/>
                <a:ea typeface="Roboto Light" panose="02000000000000000000" pitchFamily="2" charset="0"/>
              </a:rPr>
              <a:t>Domestic travel refers to any trip conducted within the students’ own country.</a:t>
            </a:r>
          </a:p>
        </p:txBody>
      </p:sp>
    </p:spTree>
    <p:extLst>
      <p:ext uri="{BB962C8B-B14F-4D97-AF65-F5344CB8AC3E}">
        <p14:creationId xmlns:p14="http://schemas.microsoft.com/office/powerpoint/2010/main" val="429378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66CF1E-7315-B248-8234-557621FF778D}"/>
              </a:ext>
            </a:extLst>
          </p:cNvPr>
          <p:cNvSpPr/>
          <p:nvPr/>
        </p:nvSpPr>
        <p:spPr>
          <a:xfrm>
            <a:off x="613777" y="1540104"/>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504B68-A023-8E4B-814F-5CC34688AB21}"/>
              </a:ext>
            </a:extLst>
          </p:cNvPr>
          <p:cNvSpPr txBox="1"/>
          <p:nvPr/>
        </p:nvSpPr>
        <p:spPr>
          <a:xfrm>
            <a:off x="526093" y="513567"/>
            <a:ext cx="7609562"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2020 TOP 10 </a:t>
            </a:r>
          </a:p>
        </p:txBody>
      </p:sp>
      <p:sp>
        <p:nvSpPr>
          <p:cNvPr id="8" name="TextBox 7">
            <a:extLst>
              <a:ext uri="{FF2B5EF4-FFF2-40B4-BE49-F238E27FC236}">
                <a16:creationId xmlns:a16="http://schemas.microsoft.com/office/drawing/2014/main" id="{EA91C698-F322-3545-8F90-0B3C9D375EB1}"/>
              </a:ext>
            </a:extLst>
          </p:cNvPr>
          <p:cNvSpPr txBox="1"/>
          <p:nvPr/>
        </p:nvSpPr>
        <p:spPr>
          <a:xfrm>
            <a:off x="526093" y="973418"/>
            <a:ext cx="7609562" cy="584775"/>
          </a:xfrm>
          <a:prstGeom prst="rect">
            <a:avLst/>
          </a:prstGeom>
          <a:noFill/>
        </p:spPr>
        <p:txBody>
          <a:bodyPr wrap="square" rtlCol="0">
            <a:spAutoFit/>
          </a:bodyPr>
          <a:lstStyle/>
          <a:p>
            <a:r>
              <a:rPr lang="en-US" sz="3200" i="1">
                <a:latin typeface="Myriad Pro" panose="020B0503030403020204" pitchFamily="34" charset="0"/>
              </a:rPr>
              <a:t>U.S. Student Destinations</a:t>
            </a:r>
          </a:p>
        </p:txBody>
      </p:sp>
      <p:pic>
        <p:nvPicPr>
          <p:cNvPr id="4" name="Picture 3">
            <a:extLst>
              <a:ext uri="{FF2B5EF4-FFF2-40B4-BE49-F238E27FC236}">
                <a16:creationId xmlns:a16="http://schemas.microsoft.com/office/drawing/2014/main" id="{95757392-8DF5-3E41-8F15-38F07203236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91268" y="513567"/>
            <a:ext cx="3256401" cy="3262421"/>
          </a:xfrm>
          <a:prstGeom prst="rect">
            <a:avLst/>
          </a:prstGeom>
        </p:spPr>
      </p:pic>
      <p:sp>
        <p:nvSpPr>
          <p:cNvPr id="58" name="Content Placeholder 2">
            <a:extLst>
              <a:ext uri="{FF2B5EF4-FFF2-40B4-BE49-F238E27FC236}">
                <a16:creationId xmlns:a16="http://schemas.microsoft.com/office/drawing/2014/main" id="{FFADF274-4769-5E4D-B2DB-7BAFBB63581C}"/>
              </a:ext>
            </a:extLst>
          </p:cNvPr>
          <p:cNvSpPr txBox="1">
            <a:spLocks/>
          </p:cNvSpPr>
          <p:nvPr/>
        </p:nvSpPr>
        <p:spPr>
          <a:xfrm>
            <a:off x="244256" y="2227573"/>
            <a:ext cx="7609562" cy="3810000"/>
          </a:xfrm>
          <a:prstGeom prst="rect">
            <a:avLst/>
          </a:prstGeom>
        </p:spPr>
        <p:txBody>
          <a:bodyPr vert="horz" lIns="91440" tIns="45720" rIns="91440" bIns="45720" numCol="1"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r>
              <a:rPr lang="en-US" sz="2400">
                <a:solidFill>
                  <a:schemeClr val="tx1"/>
                </a:solidFill>
                <a:latin typeface="Myriad Pro" panose="020B0503030403020204" pitchFamily="34" charset="0"/>
                <a:cs typeface="Helvetica"/>
              </a:rPr>
              <a:t>Boston, MA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Chicago, IL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Cleveland, OH</a:t>
            </a:r>
          </a:p>
          <a:p>
            <a:pPr>
              <a:lnSpc>
                <a:spcPct val="150000"/>
              </a:lnSpc>
            </a:pPr>
            <a:r>
              <a:rPr lang="en-US" sz="2400">
                <a:solidFill>
                  <a:schemeClr val="tx1"/>
                </a:solidFill>
                <a:latin typeface="Myriad Pro" panose="020B0503030403020204" pitchFamily="34" charset="0"/>
                <a:cs typeface="Helvetica"/>
              </a:rPr>
              <a:t>Los Angeles, CA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Nashville, TN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New Orleans, LA</a:t>
            </a:r>
          </a:p>
          <a:p>
            <a:pPr>
              <a:lnSpc>
                <a:spcPct val="150000"/>
              </a:lnSpc>
            </a:pPr>
            <a:r>
              <a:rPr lang="en-US" sz="2400">
                <a:solidFill>
                  <a:schemeClr val="tx1"/>
                </a:solidFill>
                <a:latin typeface="Myriad Pro" panose="020B0503030403020204" pitchFamily="34" charset="0"/>
                <a:cs typeface="Helvetica"/>
              </a:rPr>
              <a:t>New York, NY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Orlando, FL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Philadelphia, PA</a:t>
            </a:r>
          </a:p>
          <a:p>
            <a:pPr>
              <a:lnSpc>
                <a:spcPct val="150000"/>
              </a:lnSpc>
            </a:pPr>
            <a:r>
              <a:rPr lang="en-US" sz="2400">
                <a:solidFill>
                  <a:schemeClr val="tx1"/>
                </a:solidFill>
                <a:latin typeface="Myriad Pro" panose="020B0503030403020204" pitchFamily="34" charset="0"/>
                <a:cs typeface="Helvetica"/>
              </a:rPr>
              <a:t>Washington, DC</a:t>
            </a:r>
          </a:p>
          <a:p>
            <a:pPr>
              <a:lnSpc>
                <a:spcPct val="150000"/>
              </a:lnSpc>
            </a:pPr>
            <a:endParaRPr lang="en-US" sz="2400">
              <a:solidFill>
                <a:schemeClr val="tx1"/>
              </a:solidFill>
              <a:latin typeface="Myriad Pro" panose="020B0503030403020204" pitchFamily="34" charset="0"/>
              <a:cs typeface="Helvetica"/>
            </a:endParaRPr>
          </a:p>
          <a:p>
            <a:pPr>
              <a:lnSpc>
                <a:spcPct val="150000"/>
              </a:lnSpc>
            </a:pPr>
            <a:endParaRPr lang="en-US" sz="2400">
              <a:latin typeface="Myriad Pro" panose="020B0503030403020204" pitchFamily="34" charset="0"/>
              <a:cs typeface="Helvetica"/>
            </a:endParaRPr>
          </a:p>
        </p:txBody>
      </p:sp>
      <p:sp>
        <p:nvSpPr>
          <p:cNvPr id="59" name="TextBox 58">
            <a:extLst>
              <a:ext uri="{FF2B5EF4-FFF2-40B4-BE49-F238E27FC236}">
                <a16:creationId xmlns:a16="http://schemas.microsoft.com/office/drawing/2014/main" id="{9BAB6231-F10D-6E47-9B74-DD3EA56F722C}"/>
              </a:ext>
            </a:extLst>
          </p:cNvPr>
          <p:cNvSpPr txBox="1"/>
          <p:nvPr/>
        </p:nvSpPr>
        <p:spPr>
          <a:xfrm>
            <a:off x="613777" y="5522645"/>
            <a:ext cx="3086101" cy="400110"/>
          </a:xfrm>
          <a:prstGeom prst="rect">
            <a:avLst/>
          </a:prstGeom>
          <a:noFill/>
        </p:spPr>
        <p:txBody>
          <a:bodyPr wrap="square" rtlCol="0" anchor="t">
            <a:spAutoFit/>
          </a:bodyPr>
          <a:lstStyle/>
          <a:p>
            <a:endParaRPr lang="en-US" sz="1000">
              <a:latin typeface="Myriad Pro" panose="020B0503030403020204" pitchFamily="34" charset="0"/>
              <a:cs typeface="Helvetica" panose="020B0604020202020204" pitchFamily="34" charset="0"/>
            </a:endParaRPr>
          </a:p>
          <a:p>
            <a:r>
              <a:rPr lang="en-US" sz="1000">
                <a:latin typeface="Myriad Pro" panose="020B0503030403020204" pitchFamily="34" charset="0"/>
              </a:rPr>
              <a:t>SOURCE: </a:t>
            </a:r>
            <a:r>
              <a:rPr lang="en-US" sz="1000" i="1">
                <a:latin typeface="Myriad Pro" panose="020B0503030403020204" pitchFamily="34" charset="0"/>
              </a:rPr>
              <a:t>Teach &amp; Travel Magazine </a:t>
            </a:r>
            <a:r>
              <a:rPr lang="en-US" sz="1000">
                <a:latin typeface="Myriad Pro" panose="020B0503030403020204" pitchFamily="34" charset="0"/>
              </a:rPr>
              <a:t>May 2020</a:t>
            </a:r>
          </a:p>
        </p:txBody>
      </p:sp>
    </p:spTree>
    <p:extLst>
      <p:ext uri="{BB962C8B-B14F-4D97-AF65-F5344CB8AC3E}">
        <p14:creationId xmlns:p14="http://schemas.microsoft.com/office/powerpoint/2010/main" val="277901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E2768D-09DE-A54F-B279-104A1492D456}"/>
              </a:ext>
            </a:extLst>
          </p:cNvPr>
          <p:cNvSpPr txBox="1"/>
          <p:nvPr/>
        </p:nvSpPr>
        <p:spPr>
          <a:xfrm>
            <a:off x="526093" y="513567"/>
            <a:ext cx="5569907"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PRESENTER</a:t>
            </a:r>
          </a:p>
        </p:txBody>
      </p:sp>
      <p:sp>
        <p:nvSpPr>
          <p:cNvPr id="5" name="Rectangle 4">
            <a:extLst>
              <a:ext uri="{FF2B5EF4-FFF2-40B4-BE49-F238E27FC236}">
                <a16:creationId xmlns:a16="http://schemas.microsoft.com/office/drawing/2014/main" id="{6DB069FE-D273-E84B-A418-A7761DBB9384}"/>
              </a:ext>
            </a:extLst>
          </p:cNvPr>
          <p:cNvSpPr/>
          <p:nvPr/>
        </p:nvSpPr>
        <p:spPr>
          <a:xfrm>
            <a:off x="613777" y="1126746"/>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45B644-B472-8B4E-89FA-D7A04F7BB068}"/>
              </a:ext>
            </a:extLst>
          </p:cNvPr>
          <p:cNvSpPr/>
          <p:nvPr/>
        </p:nvSpPr>
        <p:spPr>
          <a:xfrm>
            <a:off x="2381759" y="1962591"/>
            <a:ext cx="2450792" cy="2932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https://cdn-dielh.nitrocdn. https://cdn-dielh.nitrocdn.com/bCjNIFGxhjYIUoSrOetEZItUURcvCFxl/assets/static/optimized/rev-ede4d42/wp-content/uploads/2018/03/Tom.jpgcom/bCjNIFGxhjYIUoSrOetEZItUURcvCFxl/assets/static/optimized/rev-ede4d42/wp-content/uploads/2018/03/Tom.jpg</a:t>
            </a:r>
          </a:p>
        </p:txBody>
      </p:sp>
      <p:sp>
        <p:nvSpPr>
          <p:cNvPr id="7" name="Rectangle 6">
            <a:extLst>
              <a:ext uri="{FF2B5EF4-FFF2-40B4-BE49-F238E27FC236}">
                <a16:creationId xmlns:a16="http://schemas.microsoft.com/office/drawing/2014/main" id="{903C9A97-5578-2048-BFF3-FC4A1A7F2998}"/>
              </a:ext>
            </a:extLst>
          </p:cNvPr>
          <p:cNvSpPr/>
          <p:nvPr/>
        </p:nvSpPr>
        <p:spPr>
          <a:xfrm>
            <a:off x="2339248" y="4867575"/>
            <a:ext cx="2298925" cy="69945"/>
          </a:xfrm>
          <a:prstGeom prst="rect">
            <a:avLst/>
          </a:prstGeom>
          <a:solidFill>
            <a:srgbClr val="D61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699C318F-B62D-274B-BD51-7AE73D7B2637}"/>
              </a:ext>
            </a:extLst>
          </p:cNvPr>
          <p:cNvSpPr txBox="1">
            <a:spLocks noChangeArrowheads="1"/>
          </p:cNvSpPr>
          <p:nvPr/>
        </p:nvSpPr>
        <p:spPr>
          <a:xfrm>
            <a:off x="5193687" y="2871416"/>
            <a:ext cx="5309387" cy="1936001"/>
          </a:xfrm>
          <a:prstGeom prst="rect">
            <a:avLst/>
          </a:prstGeom>
        </p:spPr>
        <p:txBody>
          <a:bodyPr numCol="1"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57150">
              <a:spcBef>
                <a:spcPts val="0"/>
              </a:spcBef>
              <a:buNone/>
            </a:pPr>
            <a:r>
              <a:rPr lang="en-US" b="1" dirty="0">
                <a:solidFill>
                  <a:srgbClr val="FCAA28"/>
                </a:solidFill>
                <a:latin typeface="Myriad Pro Light" panose="020B0403030403020204" pitchFamily="34" charset="0"/>
              </a:rPr>
              <a:t>Tom Jenkins</a:t>
            </a:r>
          </a:p>
          <a:p>
            <a:pPr marL="0" indent="-57150">
              <a:spcBef>
                <a:spcPts val="0"/>
              </a:spcBef>
              <a:buNone/>
            </a:pPr>
            <a:r>
              <a:rPr lang="en-US" sz="1800" b="1" i="1" dirty="0">
                <a:latin typeface="Myriad Pro Light" panose="020B0403030403020204" pitchFamily="34" charset="0"/>
              </a:rPr>
              <a:t>CEO</a:t>
            </a:r>
          </a:p>
          <a:p>
            <a:pPr marL="0" indent="-57150">
              <a:spcBef>
                <a:spcPts val="0"/>
              </a:spcBef>
              <a:buNone/>
            </a:pPr>
            <a:r>
              <a:rPr lang="en-US" sz="1800" dirty="0">
                <a:latin typeface="Myriad Pro Light" panose="020B0403030403020204" pitchFamily="34" charset="0"/>
              </a:rPr>
              <a:t>ETOA</a:t>
            </a:r>
          </a:p>
        </p:txBody>
      </p:sp>
      <p:pic>
        <p:nvPicPr>
          <p:cNvPr id="11" name="Picture 10" descr="A person in a suit&#10;&#10;Description automatically generated with medium confidence">
            <a:extLst>
              <a:ext uri="{FF2B5EF4-FFF2-40B4-BE49-F238E27FC236}">
                <a16:creationId xmlns:a16="http://schemas.microsoft.com/office/drawing/2014/main" id="{F9967C14-DADB-45DE-8421-74D6CF4742FC}"/>
              </a:ext>
            </a:extLst>
          </p:cNvPr>
          <p:cNvPicPr>
            <a:picLocks noChangeAspect="1"/>
          </p:cNvPicPr>
          <p:nvPr/>
        </p:nvPicPr>
        <p:blipFill>
          <a:blip r:embed="rId2"/>
          <a:stretch>
            <a:fillRect/>
          </a:stretch>
        </p:blipFill>
        <p:spPr>
          <a:xfrm>
            <a:off x="1688925" y="1563623"/>
            <a:ext cx="3353149" cy="3552967"/>
          </a:xfrm>
          <a:prstGeom prst="rect">
            <a:avLst/>
          </a:prstGeom>
        </p:spPr>
      </p:pic>
    </p:spTree>
    <p:extLst>
      <p:ext uri="{BB962C8B-B14F-4D97-AF65-F5344CB8AC3E}">
        <p14:creationId xmlns:p14="http://schemas.microsoft.com/office/powerpoint/2010/main" val="162994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66CF1E-7315-B248-8234-557621FF778D}"/>
              </a:ext>
            </a:extLst>
          </p:cNvPr>
          <p:cNvSpPr/>
          <p:nvPr/>
        </p:nvSpPr>
        <p:spPr>
          <a:xfrm>
            <a:off x="613777" y="1540104"/>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504B68-A023-8E4B-814F-5CC34688AB21}"/>
              </a:ext>
            </a:extLst>
          </p:cNvPr>
          <p:cNvSpPr txBox="1"/>
          <p:nvPr/>
        </p:nvSpPr>
        <p:spPr>
          <a:xfrm>
            <a:off x="526093" y="513567"/>
            <a:ext cx="7609562"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2020 TOP 10 </a:t>
            </a:r>
          </a:p>
        </p:txBody>
      </p:sp>
      <p:sp>
        <p:nvSpPr>
          <p:cNvPr id="8" name="TextBox 7">
            <a:extLst>
              <a:ext uri="{FF2B5EF4-FFF2-40B4-BE49-F238E27FC236}">
                <a16:creationId xmlns:a16="http://schemas.microsoft.com/office/drawing/2014/main" id="{EA91C698-F322-3545-8F90-0B3C9D375EB1}"/>
              </a:ext>
            </a:extLst>
          </p:cNvPr>
          <p:cNvSpPr txBox="1"/>
          <p:nvPr/>
        </p:nvSpPr>
        <p:spPr>
          <a:xfrm>
            <a:off x="526093" y="973418"/>
            <a:ext cx="7609562" cy="584775"/>
          </a:xfrm>
          <a:prstGeom prst="rect">
            <a:avLst/>
          </a:prstGeom>
          <a:noFill/>
        </p:spPr>
        <p:txBody>
          <a:bodyPr wrap="square" rtlCol="0">
            <a:spAutoFit/>
          </a:bodyPr>
          <a:lstStyle/>
          <a:p>
            <a:r>
              <a:rPr lang="en-US" sz="3200" i="1">
                <a:latin typeface="Myriad Pro" panose="020B0503030403020204" pitchFamily="34" charset="0"/>
              </a:rPr>
              <a:t>North American Student Destinations</a:t>
            </a:r>
          </a:p>
        </p:txBody>
      </p:sp>
      <p:pic>
        <p:nvPicPr>
          <p:cNvPr id="4" name="Picture 3">
            <a:extLst>
              <a:ext uri="{FF2B5EF4-FFF2-40B4-BE49-F238E27FC236}">
                <a16:creationId xmlns:a16="http://schemas.microsoft.com/office/drawing/2014/main" id="{95757392-8DF5-3E41-8F15-38F07203236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91268" y="513567"/>
            <a:ext cx="3256401" cy="3262421"/>
          </a:xfrm>
          <a:prstGeom prst="rect">
            <a:avLst/>
          </a:prstGeom>
        </p:spPr>
      </p:pic>
      <p:sp>
        <p:nvSpPr>
          <p:cNvPr id="58" name="Content Placeholder 2">
            <a:extLst>
              <a:ext uri="{FF2B5EF4-FFF2-40B4-BE49-F238E27FC236}">
                <a16:creationId xmlns:a16="http://schemas.microsoft.com/office/drawing/2014/main" id="{FFADF274-4769-5E4D-B2DB-7BAFBB63581C}"/>
              </a:ext>
            </a:extLst>
          </p:cNvPr>
          <p:cNvSpPr txBox="1">
            <a:spLocks/>
          </p:cNvSpPr>
          <p:nvPr/>
        </p:nvSpPr>
        <p:spPr>
          <a:xfrm>
            <a:off x="244256" y="2227573"/>
            <a:ext cx="7609562" cy="3810000"/>
          </a:xfrm>
          <a:prstGeom prst="rect">
            <a:avLst/>
          </a:prstGeom>
        </p:spPr>
        <p:txBody>
          <a:bodyPr vert="horz" lIns="91440" tIns="45720" rIns="91440" bIns="45720" numCol="1"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r>
              <a:rPr lang="en-US" sz="2400">
                <a:solidFill>
                  <a:schemeClr val="tx1"/>
                </a:solidFill>
                <a:latin typeface="Myriad Pro" panose="020B0503030403020204" pitchFamily="34" charset="0"/>
                <a:cs typeface="Helvetica"/>
              </a:rPr>
              <a:t>Mexico City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Montreal, QC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Nassau, BS</a:t>
            </a:r>
          </a:p>
          <a:p>
            <a:pPr>
              <a:lnSpc>
                <a:spcPct val="150000"/>
              </a:lnSpc>
            </a:pPr>
            <a:r>
              <a:rPr lang="en-US" sz="2400">
                <a:solidFill>
                  <a:schemeClr val="tx1"/>
                </a:solidFill>
                <a:latin typeface="Myriad Pro" panose="020B0503030403020204" pitchFamily="34" charset="0"/>
                <a:cs typeface="Helvetica"/>
              </a:rPr>
              <a:t>Niagara Falls, ON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Ottawa, ON</a:t>
            </a:r>
          </a:p>
          <a:p>
            <a:pPr>
              <a:lnSpc>
                <a:spcPct val="150000"/>
              </a:lnSpc>
            </a:pPr>
            <a:r>
              <a:rPr lang="en-US" sz="2400">
                <a:solidFill>
                  <a:schemeClr val="tx1"/>
                </a:solidFill>
                <a:latin typeface="Myriad Pro" panose="020B0503030403020204" pitchFamily="34" charset="0"/>
                <a:cs typeface="Helvetica"/>
              </a:rPr>
              <a:t>Puerto Rico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Québec City, QC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Toronto, ON</a:t>
            </a:r>
          </a:p>
          <a:p>
            <a:pPr>
              <a:lnSpc>
                <a:spcPct val="150000"/>
              </a:lnSpc>
            </a:pPr>
            <a:r>
              <a:rPr lang="en-US" sz="2400">
                <a:solidFill>
                  <a:schemeClr val="tx1"/>
                </a:solidFill>
                <a:latin typeface="Myriad Pro" panose="020B0503030403020204" pitchFamily="34" charset="0"/>
                <a:cs typeface="Helvetica"/>
              </a:rPr>
              <a:t>Vancouver, BC   </a:t>
            </a:r>
            <a:r>
              <a:rPr lang="en-US" sz="2400">
                <a:solidFill>
                  <a:srgbClr val="FCAA28"/>
                </a:solidFill>
                <a:latin typeface="Myriad Pro" panose="020B0503030403020204" pitchFamily="34" charset="0"/>
                <a:cs typeface="Helvetica"/>
              </a:rPr>
              <a:t>/</a:t>
            </a:r>
            <a:r>
              <a:rPr lang="en-US" sz="2400">
                <a:solidFill>
                  <a:schemeClr val="tx1"/>
                </a:solidFill>
                <a:latin typeface="Myriad Pro" panose="020B0503030403020204" pitchFamily="34" charset="0"/>
                <a:cs typeface="Helvetica"/>
              </a:rPr>
              <a:t>   Winnipeg, MB</a:t>
            </a:r>
          </a:p>
          <a:p>
            <a:pPr>
              <a:lnSpc>
                <a:spcPct val="150000"/>
              </a:lnSpc>
            </a:pPr>
            <a:endParaRPr lang="en-US" sz="2400">
              <a:solidFill>
                <a:schemeClr val="tx1"/>
              </a:solidFill>
              <a:latin typeface="Myriad Pro" panose="020B0503030403020204" pitchFamily="34" charset="0"/>
              <a:cs typeface="Helvetica"/>
            </a:endParaRPr>
          </a:p>
          <a:p>
            <a:pPr>
              <a:lnSpc>
                <a:spcPct val="150000"/>
              </a:lnSpc>
            </a:pPr>
            <a:endParaRPr lang="en-US" sz="2400">
              <a:latin typeface="Myriad Pro" panose="020B0503030403020204" pitchFamily="34" charset="0"/>
              <a:cs typeface="Helvetica"/>
            </a:endParaRPr>
          </a:p>
        </p:txBody>
      </p:sp>
      <p:sp>
        <p:nvSpPr>
          <p:cNvPr id="9" name="TextBox 8">
            <a:extLst>
              <a:ext uri="{FF2B5EF4-FFF2-40B4-BE49-F238E27FC236}">
                <a16:creationId xmlns:a16="http://schemas.microsoft.com/office/drawing/2014/main" id="{A5E95B0F-CACE-574B-B88E-A2C8A258AB6F}"/>
              </a:ext>
            </a:extLst>
          </p:cNvPr>
          <p:cNvSpPr txBox="1"/>
          <p:nvPr/>
        </p:nvSpPr>
        <p:spPr>
          <a:xfrm>
            <a:off x="613777" y="5522645"/>
            <a:ext cx="3086101" cy="400110"/>
          </a:xfrm>
          <a:prstGeom prst="rect">
            <a:avLst/>
          </a:prstGeom>
          <a:noFill/>
        </p:spPr>
        <p:txBody>
          <a:bodyPr wrap="square" rtlCol="0" anchor="t">
            <a:spAutoFit/>
          </a:bodyPr>
          <a:lstStyle/>
          <a:p>
            <a:endParaRPr lang="en-US" sz="1000">
              <a:latin typeface="Myriad Pro" panose="020B0503030403020204" pitchFamily="34" charset="0"/>
              <a:cs typeface="Helvetica" panose="020B0604020202020204" pitchFamily="34" charset="0"/>
            </a:endParaRPr>
          </a:p>
          <a:p>
            <a:r>
              <a:rPr lang="en-US" sz="1000">
                <a:latin typeface="Myriad Pro" panose="020B0503030403020204" pitchFamily="34" charset="0"/>
              </a:rPr>
              <a:t>SOURCE: </a:t>
            </a:r>
            <a:r>
              <a:rPr lang="en-US" sz="1000" i="1">
                <a:latin typeface="Myriad Pro" panose="020B0503030403020204" pitchFamily="34" charset="0"/>
              </a:rPr>
              <a:t>Teach &amp; Travel Magazine </a:t>
            </a:r>
            <a:r>
              <a:rPr lang="en-US" sz="1000">
                <a:latin typeface="Myriad Pro" panose="020B0503030403020204" pitchFamily="34" charset="0"/>
              </a:rPr>
              <a:t>May 2020</a:t>
            </a:r>
          </a:p>
        </p:txBody>
      </p:sp>
    </p:spTree>
    <p:extLst>
      <p:ext uri="{BB962C8B-B14F-4D97-AF65-F5344CB8AC3E}">
        <p14:creationId xmlns:p14="http://schemas.microsoft.com/office/powerpoint/2010/main" val="253948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691383-A767-D749-96AA-27FC3BEA2E52}"/>
              </a:ext>
            </a:extLst>
          </p:cNvPr>
          <p:cNvSpPr txBox="1"/>
          <p:nvPr/>
        </p:nvSpPr>
        <p:spPr>
          <a:xfrm>
            <a:off x="526094" y="513567"/>
            <a:ext cx="5404980"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Initial Findings</a:t>
            </a:r>
          </a:p>
        </p:txBody>
      </p:sp>
      <p:sp>
        <p:nvSpPr>
          <p:cNvPr id="7" name="TextBox 6">
            <a:extLst>
              <a:ext uri="{FF2B5EF4-FFF2-40B4-BE49-F238E27FC236}">
                <a16:creationId xmlns:a16="http://schemas.microsoft.com/office/drawing/2014/main" id="{3416F8DF-B36F-B042-B26C-9A72E760F09A}"/>
              </a:ext>
            </a:extLst>
          </p:cNvPr>
          <p:cNvSpPr txBox="1"/>
          <p:nvPr/>
        </p:nvSpPr>
        <p:spPr>
          <a:xfrm>
            <a:off x="526094" y="1512341"/>
            <a:ext cx="10584494" cy="3493264"/>
          </a:xfrm>
          <a:prstGeom prst="rect">
            <a:avLst/>
          </a:prstGeom>
          <a:noFill/>
        </p:spPr>
        <p:txBody>
          <a:bodyPr wrap="square" rtlCol="0">
            <a:spAutoFit/>
          </a:bodyPr>
          <a:lstStyle/>
          <a:p>
            <a:pPr>
              <a:spcBef>
                <a:spcPts val="1200"/>
              </a:spcBef>
              <a:spcAft>
                <a:spcPts val="600"/>
              </a:spcAft>
            </a:pPr>
            <a:r>
              <a:rPr lang="en-US" sz="3600" b="1">
                <a:latin typeface="Myriad Pro Light" panose="020B0403030403020204" pitchFamily="34" charset="0"/>
              </a:rPr>
              <a:t>2021 Completed Trips:</a:t>
            </a:r>
          </a:p>
          <a:p>
            <a:pPr marL="731520" lvl="1" indent="-274320">
              <a:buFont typeface="Arial" panose="020B0604020202020204" pitchFamily="34" charset="0"/>
              <a:buChar char="•"/>
            </a:pPr>
            <a:r>
              <a:rPr lang="en-US" sz="3600" b="1">
                <a:latin typeface="Myriad Pro Light" panose="020B0403030403020204" pitchFamily="34" charset="0"/>
              </a:rPr>
              <a:t>Orlando</a:t>
            </a:r>
            <a:endParaRPr lang="en-US" sz="3600" b="1" dirty="0">
              <a:latin typeface="Myriad Pro Light" panose="020B0403030403020204" pitchFamily="34" charset="0"/>
            </a:endParaRPr>
          </a:p>
          <a:p>
            <a:pPr marL="731520" lvl="1" indent="-274320">
              <a:buFont typeface="Arial" panose="020B0604020202020204" pitchFamily="34" charset="0"/>
              <a:buChar char="•"/>
            </a:pPr>
            <a:r>
              <a:rPr lang="en-US" sz="3600" b="1">
                <a:latin typeface="Myriad Pro Light" panose="020B0403030403020204" pitchFamily="34" charset="0"/>
              </a:rPr>
              <a:t>New York - #1 Preferred US/International </a:t>
            </a:r>
            <a:endParaRPr lang="en-US" sz="3600" b="1" dirty="0">
              <a:latin typeface="Myriad Pro Light" panose="020B0403030403020204" pitchFamily="34" charset="0"/>
            </a:endParaRPr>
          </a:p>
          <a:p>
            <a:pPr marL="731520" lvl="1" indent="-274320">
              <a:buFont typeface="Arial" panose="020B0604020202020204" pitchFamily="34" charset="0"/>
              <a:buChar char="•"/>
            </a:pPr>
            <a:r>
              <a:rPr lang="en-US" sz="3600" b="1">
                <a:latin typeface="Myriad Pro Light" panose="020B0403030403020204" pitchFamily="34" charset="0"/>
              </a:rPr>
              <a:t>Washington DC</a:t>
            </a:r>
            <a:endParaRPr lang="en-US" sz="3600" b="1" dirty="0">
              <a:latin typeface="Myriad Pro Light" panose="020B0403030403020204" pitchFamily="34" charset="0"/>
            </a:endParaRPr>
          </a:p>
          <a:p>
            <a:pPr marL="731520" lvl="1" indent="-274320">
              <a:buFont typeface="Arial" panose="020B0604020202020204" pitchFamily="34" charset="0"/>
              <a:buChar char="•"/>
            </a:pPr>
            <a:r>
              <a:rPr lang="en-US" sz="3600" b="1">
                <a:latin typeface="Myriad Pro Light" panose="020B0403030403020204" pitchFamily="34" charset="0"/>
              </a:rPr>
              <a:t>Boston</a:t>
            </a:r>
            <a:endParaRPr lang="en-US" sz="3600" b="1" dirty="0">
              <a:latin typeface="Myriad Pro Light" panose="020B0403030403020204" pitchFamily="34" charset="0"/>
            </a:endParaRPr>
          </a:p>
          <a:p>
            <a:pPr marL="731520" lvl="1" indent="-274320">
              <a:buFont typeface="Arial" panose="020B0604020202020204" pitchFamily="34" charset="0"/>
              <a:buChar char="•"/>
            </a:pPr>
            <a:r>
              <a:rPr lang="en-US" sz="3600" b="1">
                <a:latin typeface="Myriad Pro Light" panose="020B0403030403020204" pitchFamily="34" charset="0"/>
              </a:rPr>
              <a:t>Nashville</a:t>
            </a:r>
            <a:endParaRPr lang="en-US" sz="3600" b="1" dirty="0">
              <a:latin typeface="Myriad Pro Light" panose="020B0403030403020204" pitchFamily="34" charset="0"/>
            </a:endParaRPr>
          </a:p>
        </p:txBody>
      </p:sp>
      <p:sp>
        <p:nvSpPr>
          <p:cNvPr id="9" name="Rectangle 8">
            <a:extLst>
              <a:ext uri="{FF2B5EF4-FFF2-40B4-BE49-F238E27FC236}">
                <a16:creationId xmlns:a16="http://schemas.microsoft.com/office/drawing/2014/main" id="{668F4DAF-D825-9446-9822-B0579C8ECA75}"/>
              </a:ext>
            </a:extLst>
          </p:cNvPr>
          <p:cNvSpPr/>
          <p:nvPr/>
        </p:nvSpPr>
        <p:spPr>
          <a:xfrm>
            <a:off x="613777" y="1126746"/>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58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691383-A767-D749-96AA-27FC3BEA2E52}"/>
              </a:ext>
            </a:extLst>
          </p:cNvPr>
          <p:cNvSpPr txBox="1"/>
          <p:nvPr/>
        </p:nvSpPr>
        <p:spPr>
          <a:xfrm>
            <a:off x="526094" y="513567"/>
            <a:ext cx="5404980"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Initial Findings</a:t>
            </a:r>
          </a:p>
        </p:txBody>
      </p:sp>
      <p:sp>
        <p:nvSpPr>
          <p:cNvPr id="7" name="TextBox 6">
            <a:extLst>
              <a:ext uri="{FF2B5EF4-FFF2-40B4-BE49-F238E27FC236}">
                <a16:creationId xmlns:a16="http://schemas.microsoft.com/office/drawing/2014/main" id="{3416F8DF-B36F-B042-B26C-9A72E760F09A}"/>
              </a:ext>
            </a:extLst>
          </p:cNvPr>
          <p:cNvSpPr txBox="1"/>
          <p:nvPr/>
        </p:nvSpPr>
        <p:spPr>
          <a:xfrm>
            <a:off x="526094" y="1512341"/>
            <a:ext cx="10584494" cy="4385816"/>
          </a:xfrm>
          <a:prstGeom prst="rect">
            <a:avLst/>
          </a:prstGeom>
          <a:noFill/>
        </p:spPr>
        <p:txBody>
          <a:bodyPr wrap="square" rtlCol="0">
            <a:spAutoFit/>
          </a:bodyPr>
          <a:lstStyle/>
          <a:p>
            <a:pPr>
              <a:spcBef>
                <a:spcPts val="1200"/>
              </a:spcBef>
              <a:spcAft>
                <a:spcPts val="600"/>
              </a:spcAft>
            </a:pPr>
            <a:r>
              <a:rPr lang="en-US" sz="3600" b="1">
                <a:latin typeface="Myriad Pro Light" panose="020B0403030403020204" pitchFamily="34" charset="0"/>
              </a:rPr>
              <a:t>2022 Planned Trips:</a:t>
            </a:r>
          </a:p>
          <a:p>
            <a:pPr marL="731520" lvl="1" indent="-274320">
              <a:buFont typeface="Arial" panose="020B0604020202020204" pitchFamily="34" charset="0"/>
              <a:buChar char="•"/>
            </a:pPr>
            <a:r>
              <a:rPr lang="en-US" sz="3200" b="1">
                <a:latin typeface="Myriad Pro Light" panose="020B0403030403020204" pitchFamily="34" charset="0"/>
              </a:rPr>
              <a:t>Orlando</a:t>
            </a:r>
            <a:endParaRPr lang="en-US" sz="3200" b="1" dirty="0">
              <a:latin typeface="Myriad Pro Light" panose="020B0403030403020204" pitchFamily="34" charset="0"/>
            </a:endParaRPr>
          </a:p>
          <a:p>
            <a:pPr marL="731520" lvl="1" indent="-274320">
              <a:buFont typeface="Arial" panose="020B0604020202020204" pitchFamily="34" charset="0"/>
              <a:buChar char="•"/>
            </a:pPr>
            <a:r>
              <a:rPr lang="en-US" sz="3200" b="1">
                <a:latin typeface="Myriad Pro Light" panose="020B0403030403020204" pitchFamily="34" charset="0"/>
              </a:rPr>
              <a:t>New York - #1 Preferred US/International </a:t>
            </a:r>
            <a:endParaRPr lang="en-US" sz="3200" b="1" dirty="0">
              <a:latin typeface="Myriad Pro Light" panose="020B0403030403020204" pitchFamily="34" charset="0"/>
            </a:endParaRPr>
          </a:p>
          <a:p>
            <a:pPr marL="731520" lvl="1" indent="-274320">
              <a:buFont typeface="Arial" panose="020B0604020202020204" pitchFamily="34" charset="0"/>
              <a:buChar char="•"/>
            </a:pPr>
            <a:r>
              <a:rPr lang="en-US" sz="3200" b="1">
                <a:latin typeface="Myriad Pro Light" panose="020B0403030403020204" pitchFamily="34" charset="0"/>
              </a:rPr>
              <a:t>Washington DC</a:t>
            </a:r>
            <a:endParaRPr lang="en-US" sz="3200" b="1" dirty="0">
              <a:latin typeface="Myriad Pro Light" panose="020B0403030403020204" pitchFamily="34" charset="0"/>
            </a:endParaRPr>
          </a:p>
          <a:p>
            <a:pPr marL="731520" lvl="1" indent="-274320">
              <a:buFont typeface="Arial" panose="020B0604020202020204" pitchFamily="34" charset="0"/>
              <a:buChar char="•"/>
            </a:pPr>
            <a:r>
              <a:rPr lang="en-US" sz="3200" b="1">
                <a:latin typeface="Myriad Pro Light" panose="020B0403030403020204" pitchFamily="34" charset="0"/>
              </a:rPr>
              <a:t>Tennessee: Nashville/Pigeon Forge/Gatlinburg</a:t>
            </a:r>
            <a:endParaRPr lang="en-US" sz="3200" b="1" dirty="0">
              <a:latin typeface="Myriad Pro Light" panose="020B0403030403020204" pitchFamily="34" charset="0"/>
            </a:endParaRPr>
          </a:p>
          <a:p>
            <a:pPr marL="731520" lvl="1" indent="-274320">
              <a:buFont typeface="Arial" panose="020B0604020202020204" pitchFamily="34" charset="0"/>
              <a:buChar char="•"/>
            </a:pPr>
            <a:r>
              <a:rPr lang="en-US" sz="3200" b="1">
                <a:latin typeface="Myriad Pro Light" panose="020B0403030403020204" pitchFamily="34" charset="0"/>
              </a:rPr>
              <a:t>San Antonio</a:t>
            </a:r>
            <a:endParaRPr lang="en-US" sz="3200" b="1" dirty="0">
              <a:latin typeface="Myriad Pro Light" panose="020B0403030403020204" pitchFamily="34" charset="0"/>
            </a:endParaRPr>
          </a:p>
          <a:p>
            <a:pPr marL="731520" lvl="1" indent="-274320">
              <a:buFont typeface="Arial" panose="020B0604020202020204" pitchFamily="34" charset="0"/>
              <a:buChar char="•"/>
            </a:pPr>
            <a:r>
              <a:rPr lang="en-US" sz="3200" b="1">
                <a:latin typeface="Myriad Pro Light" panose="020B0403030403020204" pitchFamily="34" charset="0"/>
              </a:rPr>
              <a:t>Branson</a:t>
            </a:r>
            <a:endParaRPr lang="en-US" sz="3200" b="1" dirty="0">
              <a:latin typeface="Myriad Pro Light" panose="020B0403030403020204" pitchFamily="34" charset="0"/>
            </a:endParaRPr>
          </a:p>
          <a:p>
            <a:pPr marL="731520" lvl="1" indent="-274320">
              <a:spcBef>
                <a:spcPts val="1200"/>
              </a:spcBef>
              <a:spcAft>
                <a:spcPts val="600"/>
              </a:spcAft>
              <a:buFont typeface="Arial" panose="020B0604020202020204" pitchFamily="34" charset="0"/>
              <a:buChar char="•"/>
            </a:pPr>
            <a:endParaRPr lang="en-US" sz="3600" b="1">
              <a:latin typeface="Myriad Pro Light" panose="020B0403030403020204" pitchFamily="34" charset="0"/>
            </a:endParaRPr>
          </a:p>
        </p:txBody>
      </p:sp>
      <p:sp>
        <p:nvSpPr>
          <p:cNvPr id="9" name="Rectangle 8">
            <a:extLst>
              <a:ext uri="{FF2B5EF4-FFF2-40B4-BE49-F238E27FC236}">
                <a16:creationId xmlns:a16="http://schemas.microsoft.com/office/drawing/2014/main" id="{668F4DAF-D825-9446-9822-B0579C8ECA75}"/>
              </a:ext>
            </a:extLst>
          </p:cNvPr>
          <p:cNvSpPr/>
          <p:nvPr/>
        </p:nvSpPr>
        <p:spPr>
          <a:xfrm>
            <a:off x="613777" y="1126746"/>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16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9DB15-631D-45E3-A7E9-12F8D273D88A}"/>
              </a:ext>
            </a:extLst>
          </p:cNvPr>
          <p:cNvSpPr txBox="1"/>
          <p:nvPr/>
        </p:nvSpPr>
        <p:spPr>
          <a:xfrm>
            <a:off x="740104" y="425210"/>
            <a:ext cx="6474025" cy="461655"/>
          </a:xfrm>
          <a:prstGeom prst="rect">
            <a:avLst/>
          </a:prstGeom>
          <a:noFill/>
        </p:spPr>
        <p:txBody>
          <a:bodyPr wrap="square" lIns="91429" tIns="45715" rIns="91429" bIns="45715" rtlCol="0">
            <a:spAutoFit/>
          </a:bodyPr>
          <a:lstStyle/>
          <a:p>
            <a:r>
              <a:rPr lang="en-US" sz="2400" b="1" spc="300">
                <a:solidFill>
                  <a:srgbClr val="FF0000"/>
                </a:solidFill>
                <a:ea typeface="Roboto" panose="02000000000000000000" pitchFamily="2" charset="0"/>
              </a:rPr>
              <a:t>DOMESTIC TRAVEL: 202</a:t>
            </a:r>
            <a:r>
              <a:rPr lang="sk-SK" sz="2400" b="1" spc="300">
                <a:solidFill>
                  <a:srgbClr val="FF0000"/>
                </a:solidFill>
                <a:ea typeface="Roboto" panose="02000000000000000000" pitchFamily="2" charset="0"/>
              </a:rPr>
              <a:t>2</a:t>
            </a:r>
            <a:r>
              <a:rPr lang="en-US" sz="2400" b="1" spc="300">
                <a:solidFill>
                  <a:srgbClr val="FF0000"/>
                </a:solidFill>
                <a:ea typeface="Roboto" panose="02000000000000000000" pitchFamily="2" charset="0"/>
              </a:rPr>
              <a:t> OUTLOOK</a:t>
            </a:r>
            <a:endParaRPr lang="en-GB" sz="2400" b="1" spc="300">
              <a:solidFill>
                <a:srgbClr val="FF0000"/>
              </a:solidFill>
              <a:ea typeface="Roboto" panose="02000000000000000000" pitchFamily="2" charset="0"/>
            </a:endParaRPr>
          </a:p>
        </p:txBody>
      </p:sp>
      <p:sp>
        <p:nvSpPr>
          <p:cNvPr id="10" name="TextBox 9">
            <a:extLst>
              <a:ext uri="{FF2B5EF4-FFF2-40B4-BE49-F238E27FC236}">
                <a16:creationId xmlns:a16="http://schemas.microsoft.com/office/drawing/2014/main" id="{829A8DC1-CFD4-45D4-9490-08F22C263B93}"/>
              </a:ext>
            </a:extLst>
          </p:cNvPr>
          <p:cNvSpPr txBox="1"/>
          <p:nvPr/>
        </p:nvSpPr>
        <p:spPr>
          <a:xfrm>
            <a:off x="740104" y="5901138"/>
            <a:ext cx="11240391" cy="235888"/>
          </a:xfrm>
          <a:prstGeom prst="rect">
            <a:avLst/>
          </a:prstGeom>
          <a:noFill/>
        </p:spPr>
        <p:txBody>
          <a:bodyPr wrap="square" lIns="91429" tIns="45715" rIns="91429" bIns="45715" rtlCol="0">
            <a:spAutoFit/>
          </a:bodyPr>
          <a:lstStyle/>
          <a:p>
            <a:r>
              <a:rPr lang="en-GB" sz="933" b="1">
                <a:latin typeface="Roboto" panose="02000000000000000000" pitchFamily="2" charset="0"/>
                <a:ea typeface="Roboto" panose="02000000000000000000" pitchFamily="2" charset="0"/>
              </a:rPr>
              <a:t>Source: </a:t>
            </a:r>
            <a:r>
              <a:rPr lang="en-GB" sz="933">
                <a:latin typeface="Roboto Light" panose="02000000000000000000" pitchFamily="2" charset="0"/>
                <a:ea typeface="Roboto Light" panose="02000000000000000000" pitchFamily="2" charset="0"/>
              </a:rPr>
              <a:t>SYTA &amp; BONARD, 2022</a:t>
            </a:r>
          </a:p>
        </p:txBody>
      </p:sp>
      <p:sp>
        <p:nvSpPr>
          <p:cNvPr id="15" name="Oval 14"/>
          <p:cNvSpPr/>
          <p:nvPr/>
        </p:nvSpPr>
        <p:spPr>
          <a:xfrm>
            <a:off x="11513782" y="452729"/>
            <a:ext cx="345062" cy="345062"/>
          </a:xfrm>
          <a:prstGeom prst="ellipse">
            <a:avLst/>
          </a:prstGeom>
          <a:solidFill>
            <a:srgbClr val="BDB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Slide Number Placeholder 13">
            <a:extLst>
              <a:ext uri="{FF2B5EF4-FFF2-40B4-BE49-F238E27FC236}">
                <a16:creationId xmlns:a16="http://schemas.microsoft.com/office/drawing/2014/main" id="{26FC6A52-8F7C-4525-B7D0-949C7FC7B919}"/>
              </a:ext>
            </a:extLst>
          </p:cNvPr>
          <p:cNvSpPr>
            <a:spLocks noGrp="1"/>
          </p:cNvSpPr>
          <p:nvPr>
            <p:ph type="sldNum" sz="quarter" idx="12"/>
          </p:nvPr>
        </p:nvSpPr>
        <p:spPr>
          <a:xfrm>
            <a:off x="11513782" y="508846"/>
            <a:ext cx="345062" cy="241005"/>
          </a:xfrm>
          <a:ln>
            <a:noFill/>
          </a:ln>
        </p:spPr>
        <p:txBody>
          <a:bodyPr/>
          <a:lstStyle/>
          <a:p>
            <a:pPr algn="ctr"/>
            <a:fld id="{C74190DE-7D60-46FC-AF13-39360AF06A62}" type="slidenum">
              <a:rPr lang="en-GB" sz="933" b="1">
                <a:solidFill>
                  <a:schemeClr val="bg1"/>
                </a:solidFill>
                <a:latin typeface="Roboto" panose="02000000000000000000" pitchFamily="2" charset="0"/>
                <a:ea typeface="Roboto" panose="02000000000000000000" pitchFamily="2" charset="0"/>
              </a:rPr>
              <a:pPr algn="ctr"/>
              <a:t>23</a:t>
            </a:fld>
            <a:endParaRPr lang="en-GB" sz="933" b="1">
              <a:solidFill>
                <a:schemeClr val="bg1"/>
              </a:solidFill>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829A8DC1-CFD4-45D4-9490-08F22C263B93}"/>
              </a:ext>
            </a:extLst>
          </p:cNvPr>
          <p:cNvSpPr txBox="1"/>
          <p:nvPr/>
        </p:nvSpPr>
        <p:spPr>
          <a:xfrm>
            <a:off x="740104" y="1211630"/>
            <a:ext cx="11240391" cy="1077208"/>
          </a:xfrm>
          <a:prstGeom prst="rect">
            <a:avLst/>
          </a:prstGeom>
          <a:noFill/>
        </p:spPr>
        <p:txBody>
          <a:bodyPr wrap="square" lIns="91429" tIns="45715" rIns="91429" bIns="45715" rtlCol="0">
            <a:spAutoFit/>
          </a:bodyPr>
          <a:lstStyle/>
          <a:p>
            <a:r>
              <a:rPr lang="en-GB" sz="3200" b="1">
                <a:latin typeface="Myriad Pro" panose="020B0503030403020204" charset="0"/>
                <a:ea typeface="Roboto" panose="02000000000000000000" pitchFamily="2" charset="0"/>
              </a:rPr>
              <a:t>PRELIMINARY DATA</a:t>
            </a:r>
            <a:endParaRPr lang="en-GB" sz="3200" b="1">
              <a:solidFill>
                <a:srgbClr val="BDB07E"/>
              </a:solidFill>
              <a:latin typeface="Myriad Pro" panose="020B0503030403020204" charset="0"/>
              <a:ea typeface="Roboto" panose="02000000000000000000" pitchFamily="2" charset="0"/>
            </a:endParaRPr>
          </a:p>
          <a:p>
            <a:r>
              <a:rPr lang="en-GB" sz="3200" b="1">
                <a:latin typeface="Myriad Pro" panose="020B0503030403020204" charset="0"/>
                <a:ea typeface="Roboto" panose="02000000000000000000" pitchFamily="2" charset="0"/>
              </a:rPr>
              <a:t>Q: What percentage of student trips booked for 202</a:t>
            </a:r>
            <a:r>
              <a:rPr lang="sk-SK" sz="3200" b="1">
                <a:latin typeface="Myriad Pro" panose="020B0503030403020204" charset="0"/>
                <a:ea typeface="Roboto" panose="02000000000000000000" pitchFamily="2" charset="0"/>
              </a:rPr>
              <a:t>2</a:t>
            </a:r>
            <a:r>
              <a:rPr lang="en-GB" sz="3200" b="1">
                <a:latin typeface="Myriad Pro" panose="020B0503030403020204" charset="0"/>
                <a:ea typeface="Roboto" panose="02000000000000000000" pitchFamily="2" charset="0"/>
              </a:rPr>
              <a:t> are:  </a:t>
            </a:r>
          </a:p>
        </p:txBody>
      </p:sp>
      <p:cxnSp>
        <p:nvCxnSpPr>
          <p:cNvPr id="21" name="Straight Connector 20">
            <a:extLst>
              <a:ext uri="{FF2B5EF4-FFF2-40B4-BE49-F238E27FC236}">
                <a16:creationId xmlns:a16="http://schemas.microsoft.com/office/drawing/2014/main" id="{4FA86EE8-4691-41C7-8780-51092C69A2D0}"/>
              </a:ext>
            </a:extLst>
          </p:cNvPr>
          <p:cNvCxnSpPr/>
          <p:nvPr/>
        </p:nvCxnSpPr>
        <p:spPr>
          <a:xfrm>
            <a:off x="786700" y="1188397"/>
            <a:ext cx="10727082" cy="0"/>
          </a:xfrm>
          <a:prstGeom prst="line">
            <a:avLst/>
          </a:prstGeom>
          <a:ln w="19050">
            <a:solidFill>
              <a:srgbClr val="BDB07E"/>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961351" y="3331263"/>
            <a:ext cx="1200000" cy="12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50" name="Oval 49"/>
          <p:cNvSpPr/>
          <p:nvPr/>
        </p:nvSpPr>
        <p:spPr>
          <a:xfrm>
            <a:off x="2730856" y="3327079"/>
            <a:ext cx="1200000" cy="12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51" name="TextBox 50">
            <a:extLst>
              <a:ext uri="{FF2B5EF4-FFF2-40B4-BE49-F238E27FC236}">
                <a16:creationId xmlns:a16="http://schemas.microsoft.com/office/drawing/2014/main" id="{829A8DC1-CFD4-45D4-9490-08F22C263B93}"/>
              </a:ext>
            </a:extLst>
          </p:cNvPr>
          <p:cNvSpPr txBox="1"/>
          <p:nvPr/>
        </p:nvSpPr>
        <p:spPr>
          <a:xfrm>
            <a:off x="961351" y="3782680"/>
            <a:ext cx="1200000" cy="297444"/>
          </a:xfrm>
          <a:prstGeom prst="rect">
            <a:avLst/>
          </a:prstGeom>
          <a:noFill/>
        </p:spPr>
        <p:txBody>
          <a:bodyPr wrap="square" lIns="91429" tIns="45715" rIns="91429" bIns="45715" rtlCol="0">
            <a:spAutoFit/>
          </a:bodyPr>
          <a:lstStyle/>
          <a:p>
            <a:pPr algn="ctr"/>
            <a:r>
              <a:rPr lang="en-US" sz="1333" b="1">
                <a:latin typeface="Roboto" panose="02000000000000000000" pitchFamily="2" charset="0"/>
                <a:ea typeface="Roboto" panose="02000000000000000000" pitchFamily="2" charset="0"/>
              </a:rPr>
              <a:t>32%</a:t>
            </a:r>
          </a:p>
        </p:txBody>
      </p:sp>
      <p:sp>
        <p:nvSpPr>
          <p:cNvPr id="52" name="TextBox 51">
            <a:extLst>
              <a:ext uri="{FF2B5EF4-FFF2-40B4-BE49-F238E27FC236}">
                <a16:creationId xmlns:a16="http://schemas.microsoft.com/office/drawing/2014/main" id="{829A8DC1-CFD4-45D4-9490-08F22C263B93}"/>
              </a:ext>
            </a:extLst>
          </p:cNvPr>
          <p:cNvSpPr txBox="1"/>
          <p:nvPr/>
        </p:nvSpPr>
        <p:spPr>
          <a:xfrm>
            <a:off x="2730856" y="3773996"/>
            <a:ext cx="1200000" cy="297444"/>
          </a:xfrm>
          <a:prstGeom prst="rect">
            <a:avLst/>
          </a:prstGeom>
          <a:noFill/>
        </p:spPr>
        <p:txBody>
          <a:bodyPr wrap="square" lIns="91429" tIns="45715" rIns="91429" bIns="45715" rtlCol="0">
            <a:spAutoFit/>
          </a:bodyPr>
          <a:lstStyle/>
          <a:p>
            <a:pPr algn="ctr"/>
            <a:r>
              <a:rPr lang="en-GB" sz="1333" b="1">
                <a:latin typeface="Roboto" panose="02000000000000000000" pitchFamily="2" charset="0"/>
                <a:ea typeface="Roboto" panose="02000000000000000000" pitchFamily="2" charset="0"/>
              </a:rPr>
              <a:t>17%</a:t>
            </a:r>
            <a:r>
              <a:rPr lang="en-GB" sz="1333">
                <a:latin typeface="Roboto Light" panose="02000000000000000000" pitchFamily="2" charset="0"/>
                <a:ea typeface="Roboto Light" panose="02000000000000000000" pitchFamily="2" charset="0"/>
              </a:rPr>
              <a:t> </a:t>
            </a:r>
          </a:p>
        </p:txBody>
      </p:sp>
      <p:sp>
        <p:nvSpPr>
          <p:cNvPr id="53" name="TextBox 52">
            <a:extLst>
              <a:ext uri="{FF2B5EF4-FFF2-40B4-BE49-F238E27FC236}">
                <a16:creationId xmlns:a16="http://schemas.microsoft.com/office/drawing/2014/main" id="{829A8DC1-CFD4-45D4-9490-08F22C263B93}"/>
              </a:ext>
            </a:extLst>
          </p:cNvPr>
          <p:cNvSpPr txBox="1"/>
          <p:nvPr/>
        </p:nvSpPr>
        <p:spPr>
          <a:xfrm>
            <a:off x="830252" y="2585745"/>
            <a:ext cx="1456189" cy="502563"/>
          </a:xfrm>
          <a:prstGeom prst="rect">
            <a:avLst/>
          </a:prstGeom>
          <a:noFill/>
        </p:spPr>
        <p:txBody>
          <a:bodyPr wrap="square" lIns="91429" tIns="45715" rIns="91429" bIns="45715" rtlCol="0">
            <a:spAutoFit/>
          </a:bodyPr>
          <a:lstStyle/>
          <a:p>
            <a:pPr algn="ctr"/>
            <a:r>
              <a:rPr lang="en-US" sz="1333" b="1">
                <a:latin typeface="Roboto" panose="02000000000000000000" pitchFamily="2" charset="0"/>
                <a:ea typeface="Roboto" panose="02000000000000000000" pitchFamily="2" charset="0"/>
              </a:rPr>
              <a:t>2020 </a:t>
            </a:r>
            <a:r>
              <a:rPr lang="en-US" sz="1333">
                <a:latin typeface="Roboto Light" panose="02000000000000000000" pitchFamily="2" charset="0"/>
                <a:ea typeface="Roboto Light" panose="02000000000000000000" pitchFamily="2" charset="0"/>
              </a:rPr>
              <a:t>postponements</a:t>
            </a:r>
          </a:p>
        </p:txBody>
      </p:sp>
      <p:sp>
        <p:nvSpPr>
          <p:cNvPr id="54" name="TextBox 53">
            <a:extLst>
              <a:ext uri="{FF2B5EF4-FFF2-40B4-BE49-F238E27FC236}">
                <a16:creationId xmlns:a16="http://schemas.microsoft.com/office/drawing/2014/main" id="{829A8DC1-CFD4-45D4-9490-08F22C263B93}"/>
              </a:ext>
            </a:extLst>
          </p:cNvPr>
          <p:cNvSpPr txBox="1"/>
          <p:nvPr/>
        </p:nvSpPr>
        <p:spPr>
          <a:xfrm>
            <a:off x="2730856" y="2581588"/>
            <a:ext cx="1372750" cy="502563"/>
          </a:xfrm>
          <a:prstGeom prst="rect">
            <a:avLst/>
          </a:prstGeom>
          <a:noFill/>
        </p:spPr>
        <p:txBody>
          <a:bodyPr wrap="square" lIns="91429" tIns="45715" rIns="91429" bIns="45715" rtlCol="0">
            <a:spAutoFit/>
          </a:bodyPr>
          <a:lstStyle/>
          <a:p>
            <a:pPr algn="ctr"/>
            <a:r>
              <a:rPr lang="en-US" sz="1333" b="1">
                <a:latin typeface="Roboto" panose="02000000000000000000" pitchFamily="2" charset="0"/>
                <a:ea typeface="Roboto" panose="02000000000000000000" pitchFamily="2" charset="0"/>
              </a:rPr>
              <a:t>2021 </a:t>
            </a:r>
            <a:r>
              <a:rPr lang="en-GB" sz="1333">
                <a:latin typeface="Roboto Light" panose="02000000000000000000" pitchFamily="2" charset="0"/>
                <a:ea typeface="Roboto Light" panose="02000000000000000000" pitchFamily="2" charset="0"/>
              </a:rPr>
              <a:t>postponements</a:t>
            </a:r>
          </a:p>
        </p:txBody>
      </p:sp>
      <p:sp>
        <p:nvSpPr>
          <p:cNvPr id="19" name="Oval 18">
            <a:extLst>
              <a:ext uri="{FF2B5EF4-FFF2-40B4-BE49-F238E27FC236}">
                <a16:creationId xmlns:a16="http://schemas.microsoft.com/office/drawing/2014/main" id="{2D99365C-4972-4500-8753-0197F9A2CF56}"/>
              </a:ext>
            </a:extLst>
          </p:cNvPr>
          <p:cNvSpPr/>
          <p:nvPr/>
        </p:nvSpPr>
        <p:spPr>
          <a:xfrm>
            <a:off x="4407259" y="3326803"/>
            <a:ext cx="1200000" cy="12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2" name="TextBox 21">
            <a:extLst>
              <a:ext uri="{FF2B5EF4-FFF2-40B4-BE49-F238E27FC236}">
                <a16:creationId xmlns:a16="http://schemas.microsoft.com/office/drawing/2014/main" id="{1A54548A-99E8-47FD-806D-326E603C5F3F}"/>
              </a:ext>
            </a:extLst>
          </p:cNvPr>
          <p:cNvSpPr txBox="1"/>
          <p:nvPr/>
        </p:nvSpPr>
        <p:spPr>
          <a:xfrm>
            <a:off x="4407259" y="3773720"/>
            <a:ext cx="1200000" cy="297444"/>
          </a:xfrm>
          <a:prstGeom prst="rect">
            <a:avLst/>
          </a:prstGeom>
          <a:noFill/>
        </p:spPr>
        <p:txBody>
          <a:bodyPr wrap="square" lIns="91429" tIns="45715" rIns="91429" bIns="45715" rtlCol="0">
            <a:spAutoFit/>
          </a:bodyPr>
          <a:lstStyle/>
          <a:p>
            <a:pPr algn="ctr"/>
            <a:r>
              <a:rPr lang="en-GB" sz="1333" b="1">
                <a:latin typeface="Roboto" panose="02000000000000000000" pitchFamily="2" charset="0"/>
                <a:ea typeface="Roboto" panose="02000000000000000000" pitchFamily="2" charset="0"/>
              </a:rPr>
              <a:t>51%</a:t>
            </a:r>
            <a:r>
              <a:rPr lang="en-GB" sz="1333">
                <a:latin typeface="Roboto Light" panose="02000000000000000000" pitchFamily="2" charset="0"/>
                <a:ea typeface="Roboto Light" panose="02000000000000000000" pitchFamily="2" charset="0"/>
              </a:rPr>
              <a:t> </a:t>
            </a:r>
          </a:p>
        </p:txBody>
      </p:sp>
      <p:sp>
        <p:nvSpPr>
          <p:cNvPr id="23" name="TextBox 22">
            <a:extLst>
              <a:ext uri="{FF2B5EF4-FFF2-40B4-BE49-F238E27FC236}">
                <a16:creationId xmlns:a16="http://schemas.microsoft.com/office/drawing/2014/main" id="{3EB265D0-487D-47FD-835A-66C8B2E3218F}"/>
              </a:ext>
            </a:extLst>
          </p:cNvPr>
          <p:cNvSpPr txBox="1"/>
          <p:nvPr/>
        </p:nvSpPr>
        <p:spPr>
          <a:xfrm>
            <a:off x="4407259" y="2581312"/>
            <a:ext cx="1200000" cy="502563"/>
          </a:xfrm>
          <a:prstGeom prst="rect">
            <a:avLst/>
          </a:prstGeom>
          <a:noFill/>
        </p:spPr>
        <p:txBody>
          <a:bodyPr wrap="square" lIns="91429" tIns="45715" rIns="91429" bIns="45715" rtlCol="0">
            <a:spAutoFit/>
          </a:bodyPr>
          <a:lstStyle/>
          <a:p>
            <a:pPr algn="ctr"/>
            <a:r>
              <a:rPr lang="en-US" sz="1333" b="1">
                <a:latin typeface="Roboto" panose="02000000000000000000" pitchFamily="2" charset="0"/>
                <a:ea typeface="Roboto" panose="02000000000000000000" pitchFamily="2" charset="0"/>
              </a:rPr>
              <a:t>202</a:t>
            </a:r>
            <a:r>
              <a:rPr lang="sk-SK" sz="1333" b="1">
                <a:latin typeface="Roboto" panose="02000000000000000000" pitchFamily="2" charset="0"/>
                <a:ea typeface="Roboto" panose="02000000000000000000" pitchFamily="2" charset="0"/>
              </a:rPr>
              <a:t>2</a:t>
            </a:r>
            <a:r>
              <a:rPr lang="en-US" sz="1333" b="1">
                <a:latin typeface="Roboto" panose="02000000000000000000" pitchFamily="2" charset="0"/>
                <a:ea typeface="Roboto" panose="02000000000000000000" pitchFamily="2" charset="0"/>
              </a:rPr>
              <a:t> </a:t>
            </a:r>
          </a:p>
          <a:p>
            <a:pPr algn="ctr"/>
            <a:r>
              <a:rPr lang="en-US" sz="1333">
                <a:latin typeface="Roboto Light" panose="02000000000000000000" pitchFamily="2" charset="0"/>
                <a:ea typeface="Roboto Light" panose="02000000000000000000" pitchFamily="2" charset="0"/>
              </a:rPr>
              <a:t>new trips</a:t>
            </a:r>
            <a:endParaRPr lang="en-GB" sz="1333">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407780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F129A-2F91-1D48-9529-FBC86C5C4228}"/>
              </a:ext>
            </a:extLst>
          </p:cNvPr>
          <p:cNvSpPr txBox="1"/>
          <p:nvPr/>
        </p:nvSpPr>
        <p:spPr>
          <a:xfrm>
            <a:off x="526093" y="949643"/>
            <a:ext cx="6068860"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OF STUDENT TRAVEL</a:t>
            </a:r>
          </a:p>
        </p:txBody>
      </p:sp>
      <p:sp>
        <p:nvSpPr>
          <p:cNvPr id="5" name="TextBox 4">
            <a:extLst>
              <a:ext uri="{FF2B5EF4-FFF2-40B4-BE49-F238E27FC236}">
                <a16:creationId xmlns:a16="http://schemas.microsoft.com/office/drawing/2014/main" id="{EEB1AFA3-6CBA-E045-B41D-B25D1C704358}"/>
              </a:ext>
            </a:extLst>
          </p:cNvPr>
          <p:cNvSpPr txBox="1"/>
          <p:nvPr/>
        </p:nvSpPr>
        <p:spPr>
          <a:xfrm>
            <a:off x="526093" y="513567"/>
            <a:ext cx="6501007"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THE NEW WORLD</a:t>
            </a:r>
          </a:p>
        </p:txBody>
      </p:sp>
      <p:sp>
        <p:nvSpPr>
          <p:cNvPr id="6" name="Rectangle 5">
            <a:extLst>
              <a:ext uri="{FF2B5EF4-FFF2-40B4-BE49-F238E27FC236}">
                <a16:creationId xmlns:a16="http://schemas.microsoft.com/office/drawing/2014/main" id="{19E3DC25-377E-F14B-B867-D34036731589}"/>
              </a:ext>
            </a:extLst>
          </p:cNvPr>
          <p:cNvSpPr/>
          <p:nvPr/>
        </p:nvSpPr>
        <p:spPr>
          <a:xfrm>
            <a:off x="613777" y="1540442"/>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E4E358D-A8BD-1242-B982-4B24DC59CB27}"/>
              </a:ext>
            </a:extLst>
          </p:cNvPr>
          <p:cNvSpPr>
            <a:spLocks noGrp="1"/>
          </p:cNvSpPr>
          <p:nvPr>
            <p:ph idx="1"/>
          </p:nvPr>
        </p:nvSpPr>
        <p:spPr>
          <a:xfrm>
            <a:off x="4809995" y="1976518"/>
            <a:ext cx="6269276" cy="3724735"/>
          </a:xfrm>
        </p:spPr>
        <p:txBody>
          <a:bodyPr vert="horz" lIns="45724" tIns="22862" rIns="45724" bIns="22862" numCol="1" rtlCol="0" anchor="t">
            <a:noAutofit/>
          </a:bodyPr>
          <a:lstStyle/>
          <a:p>
            <a:pPr marL="283464" indent="-283464">
              <a:spcBef>
                <a:spcPts val="1200"/>
              </a:spcBef>
              <a:spcAft>
                <a:spcPts val="600"/>
              </a:spcAft>
            </a:pPr>
            <a:r>
              <a:rPr lang="en-US" sz="1800">
                <a:latin typeface="Myriad Pro Light" panose="020B0403030403020204" pitchFamily="34" charset="0"/>
              </a:rPr>
              <a:t>Suppliers &amp; availability </a:t>
            </a:r>
          </a:p>
          <a:p>
            <a:pPr marL="283464" indent="-283464">
              <a:spcBef>
                <a:spcPts val="1200"/>
              </a:spcBef>
              <a:spcAft>
                <a:spcPts val="600"/>
              </a:spcAft>
            </a:pPr>
            <a:r>
              <a:rPr lang="en-US" sz="1800">
                <a:latin typeface="Myriad Pro Light" panose="020B0403030403020204" pitchFamily="34" charset="0"/>
              </a:rPr>
              <a:t>Longer planning time</a:t>
            </a:r>
          </a:p>
          <a:p>
            <a:pPr marL="283464" indent="-283464">
              <a:spcBef>
                <a:spcPts val="1200"/>
              </a:spcBef>
              <a:spcAft>
                <a:spcPts val="600"/>
              </a:spcAft>
            </a:pPr>
            <a:r>
              <a:rPr lang="en-US" sz="1800">
                <a:latin typeface="Myriad Pro Light" panose="020B0403030403020204" pitchFamily="34" charset="0"/>
              </a:rPr>
              <a:t>Increased pricing</a:t>
            </a:r>
          </a:p>
          <a:p>
            <a:pPr marL="283464" indent="-283464">
              <a:spcBef>
                <a:spcPts val="1200"/>
              </a:spcBef>
              <a:spcAft>
                <a:spcPts val="600"/>
              </a:spcAft>
            </a:pPr>
            <a:r>
              <a:rPr lang="en-US" sz="1800">
                <a:latin typeface="Myriad Pro Light" panose="020B0403030403020204" pitchFamily="34" charset="0"/>
              </a:rPr>
              <a:t>Itineraries may look different</a:t>
            </a:r>
          </a:p>
          <a:p>
            <a:pPr marL="283464" indent="-283464">
              <a:spcBef>
                <a:spcPts val="1200"/>
              </a:spcBef>
              <a:spcAft>
                <a:spcPts val="600"/>
              </a:spcAft>
            </a:pPr>
            <a:r>
              <a:rPr lang="en-US" sz="1800">
                <a:latin typeface="Myriad Pro Light" panose="020B0403030403020204" pitchFamily="34" charset="0"/>
              </a:rPr>
              <a:t>Increased COVID safety measures</a:t>
            </a:r>
          </a:p>
          <a:p>
            <a:pPr marL="283464" indent="-283464">
              <a:spcBef>
                <a:spcPts val="1200"/>
              </a:spcBef>
              <a:spcAft>
                <a:spcPts val="600"/>
              </a:spcAft>
            </a:pPr>
            <a:r>
              <a:rPr lang="en-US" sz="1800">
                <a:latin typeface="Myriad Pro Light" panose="020B0403030403020204" pitchFamily="34" charset="0"/>
              </a:rPr>
              <a:t>Last minute requests/changes</a:t>
            </a:r>
            <a:endParaRPr lang="en-US" sz="1800">
              <a:latin typeface="Myriad Pro Light" panose="020B0403030403020204" pitchFamily="34" charset="0"/>
              <a:cs typeface="Calibri" panose="020F0502020204030204"/>
            </a:endParaRPr>
          </a:p>
          <a:p>
            <a:pPr marL="283464" lvl="2" indent="-283464">
              <a:spcBef>
                <a:spcPts val="1200"/>
              </a:spcBef>
              <a:spcAft>
                <a:spcPts val="600"/>
              </a:spcAft>
            </a:pPr>
            <a:endParaRPr lang="en-US" sz="1800">
              <a:latin typeface="Myriad Pro Light" panose="020B0403030403020204" pitchFamily="34" charset="0"/>
              <a:cs typeface="Calibri" panose="020F0502020204030204"/>
            </a:endParaRPr>
          </a:p>
          <a:p>
            <a:pPr marL="283464" lvl="2" indent="-283464">
              <a:spcBef>
                <a:spcPts val="1200"/>
              </a:spcBef>
              <a:spcAft>
                <a:spcPts val="600"/>
              </a:spcAft>
            </a:pPr>
            <a:endParaRPr lang="en-US" sz="1800">
              <a:latin typeface="Myriad Pro Light" panose="020B0403030403020204" pitchFamily="34" charset="0"/>
              <a:cs typeface="Calibri" panose="020F0502020204030204"/>
            </a:endParaRPr>
          </a:p>
          <a:p>
            <a:pPr marL="283464" lvl="1" indent="-283464">
              <a:spcBef>
                <a:spcPts val="1200"/>
              </a:spcBef>
              <a:spcAft>
                <a:spcPts val="600"/>
              </a:spcAft>
              <a:buNone/>
            </a:pPr>
            <a:endParaRPr lang="en-US" sz="1800">
              <a:latin typeface="Myriad Pro Light" panose="020B0403030403020204" pitchFamily="34" charset="0"/>
              <a:cs typeface="Calibri" panose="020F0502020204030204"/>
            </a:endParaRPr>
          </a:p>
        </p:txBody>
      </p:sp>
      <p:pic>
        <p:nvPicPr>
          <p:cNvPr id="7" name="Picture 6">
            <a:extLst>
              <a:ext uri="{FF2B5EF4-FFF2-40B4-BE49-F238E27FC236}">
                <a16:creationId xmlns:a16="http://schemas.microsoft.com/office/drawing/2014/main" id="{13DEF211-3B0E-9A4B-89D9-7385F4BB5F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1605" b="-1"/>
          <a:stretch/>
        </p:blipFill>
        <p:spPr>
          <a:xfrm>
            <a:off x="526093" y="1976518"/>
            <a:ext cx="3552667" cy="3466482"/>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07362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F129A-2F91-1D48-9529-FBC86C5C4228}"/>
              </a:ext>
            </a:extLst>
          </p:cNvPr>
          <p:cNvSpPr txBox="1"/>
          <p:nvPr/>
        </p:nvSpPr>
        <p:spPr>
          <a:xfrm>
            <a:off x="526093" y="949643"/>
            <a:ext cx="6068860"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TO PARTNER WITH</a:t>
            </a:r>
          </a:p>
        </p:txBody>
      </p:sp>
      <p:sp>
        <p:nvSpPr>
          <p:cNvPr id="5" name="TextBox 4">
            <a:extLst>
              <a:ext uri="{FF2B5EF4-FFF2-40B4-BE49-F238E27FC236}">
                <a16:creationId xmlns:a16="http://schemas.microsoft.com/office/drawing/2014/main" id="{EEB1AFA3-6CBA-E045-B41D-B25D1C704358}"/>
              </a:ext>
            </a:extLst>
          </p:cNvPr>
          <p:cNvSpPr txBox="1"/>
          <p:nvPr/>
        </p:nvSpPr>
        <p:spPr>
          <a:xfrm>
            <a:off x="526093" y="513567"/>
            <a:ext cx="6501007"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CHOOSING A VENDOR</a:t>
            </a:r>
          </a:p>
        </p:txBody>
      </p:sp>
      <p:sp>
        <p:nvSpPr>
          <p:cNvPr id="6" name="Rectangle 5">
            <a:extLst>
              <a:ext uri="{FF2B5EF4-FFF2-40B4-BE49-F238E27FC236}">
                <a16:creationId xmlns:a16="http://schemas.microsoft.com/office/drawing/2014/main" id="{19E3DC25-377E-F14B-B867-D34036731589}"/>
              </a:ext>
            </a:extLst>
          </p:cNvPr>
          <p:cNvSpPr/>
          <p:nvPr/>
        </p:nvSpPr>
        <p:spPr>
          <a:xfrm>
            <a:off x="613777" y="1540442"/>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E4E358D-A8BD-1242-B982-4B24DC59CB27}"/>
              </a:ext>
            </a:extLst>
          </p:cNvPr>
          <p:cNvSpPr>
            <a:spLocks noGrp="1"/>
          </p:cNvSpPr>
          <p:nvPr>
            <p:ph idx="1"/>
          </p:nvPr>
        </p:nvSpPr>
        <p:spPr>
          <a:xfrm>
            <a:off x="613777" y="2093604"/>
            <a:ext cx="10459231" cy="3724735"/>
          </a:xfrm>
        </p:spPr>
        <p:txBody>
          <a:bodyPr vert="horz" lIns="45724" tIns="22862" rIns="45724" bIns="22862" numCol="2" rtlCol="0" anchor="t">
            <a:noAutofit/>
          </a:bodyPr>
          <a:lstStyle/>
          <a:p>
            <a:pPr marL="283464" indent="-283464">
              <a:spcBef>
                <a:spcPts val="1200"/>
              </a:spcBef>
              <a:spcAft>
                <a:spcPts val="600"/>
              </a:spcAft>
            </a:pPr>
            <a:r>
              <a:rPr lang="en-US" sz="1800">
                <a:latin typeface="Myriad Pro Light" panose="020B0403030403020204" pitchFamily="34" charset="0"/>
              </a:rPr>
              <a:t>Recommended by colleague</a:t>
            </a:r>
          </a:p>
          <a:p>
            <a:pPr marL="283464" indent="-283464">
              <a:spcBef>
                <a:spcPts val="1200"/>
              </a:spcBef>
              <a:spcAft>
                <a:spcPts val="600"/>
              </a:spcAft>
            </a:pPr>
            <a:r>
              <a:rPr lang="en-US" sz="1800">
                <a:latin typeface="Myriad Pro Light" panose="020B0403030403020204" pitchFamily="34" charset="0"/>
              </a:rPr>
              <a:t>Recognized by travel or tour industry association such as SYTA</a:t>
            </a:r>
          </a:p>
          <a:p>
            <a:pPr marL="283464" indent="-283464">
              <a:spcBef>
                <a:spcPts val="1200"/>
              </a:spcBef>
              <a:spcAft>
                <a:spcPts val="600"/>
              </a:spcAft>
            </a:pPr>
            <a:r>
              <a:rPr lang="en-US" sz="1800">
                <a:latin typeface="Myriad Pro Light" panose="020B0403030403020204" pitchFamily="34" charset="0"/>
              </a:rPr>
              <a:t>Proven track record of safety</a:t>
            </a:r>
          </a:p>
          <a:p>
            <a:pPr marL="283464" indent="-283464">
              <a:spcBef>
                <a:spcPts val="1200"/>
              </a:spcBef>
              <a:spcAft>
                <a:spcPts val="600"/>
              </a:spcAft>
            </a:pPr>
            <a:r>
              <a:rPr lang="en-US" sz="1800">
                <a:latin typeface="Myriad Pro Light" panose="020B0403030403020204" pitchFamily="34" charset="0"/>
              </a:rPr>
              <a:t>Crisis management plan in place</a:t>
            </a:r>
          </a:p>
          <a:p>
            <a:pPr marL="283464" indent="-283464">
              <a:spcBef>
                <a:spcPts val="1200"/>
              </a:spcBef>
              <a:spcAft>
                <a:spcPts val="600"/>
              </a:spcAft>
            </a:pPr>
            <a:r>
              <a:rPr lang="en-US" sz="1800">
                <a:latin typeface="Myriad Pro Light" panose="020B0403030403020204" pitchFamily="34" charset="0"/>
              </a:rPr>
              <a:t>Insurance</a:t>
            </a:r>
          </a:p>
          <a:p>
            <a:pPr marL="283464" indent="-283464">
              <a:spcBef>
                <a:spcPts val="1200"/>
              </a:spcBef>
              <a:spcAft>
                <a:spcPts val="600"/>
              </a:spcAft>
            </a:pPr>
            <a:r>
              <a:rPr lang="en-US" sz="1800">
                <a:latin typeface="Myriad Pro Light" panose="020B0403030403020204" pitchFamily="34" charset="0"/>
              </a:rPr>
              <a:t>Signed contract/agreement </a:t>
            </a:r>
          </a:p>
          <a:p>
            <a:pPr marL="283464" indent="-283464">
              <a:spcBef>
                <a:spcPts val="1200"/>
              </a:spcBef>
              <a:spcAft>
                <a:spcPts val="600"/>
              </a:spcAft>
            </a:pPr>
            <a:r>
              <a:rPr lang="en-US" sz="1800">
                <a:latin typeface="Myriad Pro Light" panose="020B0403030403020204" pitchFamily="34" charset="0"/>
              </a:rPr>
              <a:t>Health and safety plan in place</a:t>
            </a:r>
          </a:p>
          <a:p>
            <a:pPr marL="283464" indent="-283464">
              <a:spcBef>
                <a:spcPts val="1200"/>
              </a:spcBef>
              <a:spcAft>
                <a:spcPts val="600"/>
              </a:spcAft>
            </a:pPr>
            <a:r>
              <a:rPr lang="en-US" sz="1800">
                <a:latin typeface="Myriad Pro Light" panose="020B0403030403020204" pitchFamily="34" charset="0"/>
              </a:rPr>
              <a:t>COVID policy</a:t>
            </a:r>
          </a:p>
          <a:p>
            <a:pPr marL="283464" indent="-283464">
              <a:spcBef>
                <a:spcPts val="1200"/>
              </a:spcBef>
              <a:spcAft>
                <a:spcPts val="600"/>
              </a:spcAft>
            </a:pPr>
            <a:r>
              <a:rPr lang="en-US" sz="1800">
                <a:latin typeface="Myriad Pro Light" panose="020B0403030403020204" pitchFamily="34" charset="0"/>
              </a:rPr>
              <a:t>Strong supplier and airline partnerships</a:t>
            </a:r>
          </a:p>
          <a:p>
            <a:pPr marL="283464" indent="-283464">
              <a:spcBef>
                <a:spcPts val="1200"/>
              </a:spcBef>
              <a:spcAft>
                <a:spcPts val="600"/>
              </a:spcAft>
            </a:pPr>
            <a:r>
              <a:rPr lang="en-US" sz="1800">
                <a:latin typeface="Myriad Pro Light" panose="020B0403030403020204" pitchFamily="34" charset="0"/>
              </a:rPr>
              <a:t>Consumer protection policy in place</a:t>
            </a:r>
          </a:p>
          <a:p>
            <a:pPr marL="283464" lvl="1" indent="-283464">
              <a:spcBef>
                <a:spcPts val="1200"/>
              </a:spcBef>
              <a:spcAft>
                <a:spcPts val="600"/>
              </a:spcAft>
            </a:pPr>
            <a:endParaRPr lang="en-US" sz="1800">
              <a:latin typeface="Myriad Pro Light" panose="020B0403030403020204" pitchFamily="34" charset="0"/>
              <a:cs typeface="Calibri" panose="020F0502020204030204"/>
            </a:endParaRPr>
          </a:p>
          <a:p>
            <a:pPr marL="283464" lvl="2" indent="-283464">
              <a:spcBef>
                <a:spcPts val="1200"/>
              </a:spcBef>
              <a:spcAft>
                <a:spcPts val="600"/>
              </a:spcAft>
            </a:pPr>
            <a:endParaRPr lang="en-US" sz="1800">
              <a:latin typeface="Myriad Pro Light" panose="020B0403030403020204" pitchFamily="34" charset="0"/>
              <a:cs typeface="Calibri" panose="020F0502020204030204"/>
            </a:endParaRPr>
          </a:p>
          <a:p>
            <a:pPr marL="283464" lvl="2" indent="-283464">
              <a:spcBef>
                <a:spcPts val="1200"/>
              </a:spcBef>
              <a:spcAft>
                <a:spcPts val="600"/>
              </a:spcAft>
            </a:pPr>
            <a:endParaRPr lang="en-US" sz="1800">
              <a:latin typeface="Myriad Pro Light" panose="020B0403030403020204" pitchFamily="34" charset="0"/>
              <a:cs typeface="Calibri" panose="020F0502020204030204"/>
            </a:endParaRPr>
          </a:p>
          <a:p>
            <a:pPr marL="283464" lvl="1" indent="-283464">
              <a:spcBef>
                <a:spcPts val="1200"/>
              </a:spcBef>
              <a:spcAft>
                <a:spcPts val="600"/>
              </a:spcAft>
              <a:buNone/>
            </a:pPr>
            <a:endParaRPr lang="en-US" sz="1800">
              <a:latin typeface="Myriad Pro Light" panose="020B0403030403020204" pitchFamily="34" charset="0"/>
              <a:cs typeface="Calibri" panose="020F0502020204030204"/>
            </a:endParaRPr>
          </a:p>
        </p:txBody>
      </p:sp>
      <p:pic>
        <p:nvPicPr>
          <p:cNvPr id="10" name="Picture 9" descr="Diagram&#10;&#10;Description automatically generated">
            <a:extLst>
              <a:ext uri="{FF2B5EF4-FFF2-40B4-BE49-F238E27FC236}">
                <a16:creationId xmlns:a16="http://schemas.microsoft.com/office/drawing/2014/main" id="{E8931A4E-46DB-6A43-A937-9C83AC88F5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2588" y="3614817"/>
            <a:ext cx="3166776" cy="2375082"/>
          </a:xfrm>
          <a:prstGeom prst="rect">
            <a:avLst/>
          </a:prstGeom>
        </p:spPr>
      </p:pic>
    </p:spTree>
    <p:extLst>
      <p:ext uri="{BB962C8B-B14F-4D97-AF65-F5344CB8AC3E}">
        <p14:creationId xmlns:p14="http://schemas.microsoft.com/office/powerpoint/2010/main" val="421128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6CC66-3ACE-4EE8-B799-F547305516C9}"/>
              </a:ext>
            </a:extLst>
          </p:cNvPr>
          <p:cNvSpPr>
            <a:spLocks noGrp="1"/>
          </p:cNvSpPr>
          <p:nvPr>
            <p:ph type="title"/>
          </p:nvPr>
        </p:nvSpPr>
        <p:spPr/>
        <p:txBody>
          <a:bodyPr>
            <a:normAutofit/>
          </a:bodyPr>
          <a:lstStyle/>
          <a:p>
            <a:pPr algn="ctr"/>
            <a:r>
              <a:rPr lang="en-US">
                <a:latin typeface="+mn-lt"/>
              </a:rPr>
              <a:t> </a:t>
            </a:r>
            <a:r>
              <a:rPr lang="en-US" b="1">
                <a:latin typeface="+mn-lt"/>
              </a:rPr>
              <a:t>School Groups on The Road</a:t>
            </a:r>
            <a:br>
              <a:rPr lang="en-US" b="1">
                <a:latin typeface="+mn-lt"/>
              </a:rPr>
            </a:br>
            <a:r>
              <a:rPr lang="en-US" b="1">
                <a:latin typeface="+mn-lt"/>
              </a:rPr>
              <a:t>Lessons Learned for 2021-2022</a:t>
            </a:r>
          </a:p>
        </p:txBody>
      </p:sp>
      <p:sp>
        <p:nvSpPr>
          <p:cNvPr id="5" name="Content Placeholder 4">
            <a:extLst>
              <a:ext uri="{FF2B5EF4-FFF2-40B4-BE49-F238E27FC236}">
                <a16:creationId xmlns:a16="http://schemas.microsoft.com/office/drawing/2014/main" id="{405E86B2-E7EB-4360-B8CA-BA8E0DEC3DD0}"/>
              </a:ext>
            </a:extLst>
          </p:cNvPr>
          <p:cNvSpPr>
            <a:spLocks noGrp="1"/>
          </p:cNvSpPr>
          <p:nvPr>
            <p:ph idx="1"/>
          </p:nvPr>
        </p:nvSpPr>
        <p:spPr/>
        <p:txBody>
          <a:bodyPr>
            <a:normAutofit lnSpcReduction="10000"/>
          </a:bodyPr>
          <a:lstStyle/>
          <a:p>
            <a:pPr marL="0" indent="0">
              <a:buNone/>
            </a:pPr>
            <a:r>
              <a:rPr lang="en-US" sz="2933"/>
              <a:t>Smaller Group Sizes: Varies by School</a:t>
            </a:r>
          </a:p>
          <a:p>
            <a:r>
              <a:rPr lang="en-US" sz="2933"/>
              <a:t> 25 to 50 students </a:t>
            </a:r>
          </a:p>
          <a:p>
            <a:pPr marL="0" indent="0">
              <a:buNone/>
            </a:pPr>
            <a:r>
              <a:rPr lang="en-US" sz="2933"/>
              <a:t>Less stops on Itinerary – more time in one place – reduced capacities and safety procedures make it hard to bring large groups</a:t>
            </a:r>
          </a:p>
          <a:p>
            <a:pPr marL="0" indent="0">
              <a:buNone/>
            </a:pPr>
            <a:r>
              <a:rPr lang="en-US" sz="2933"/>
              <a:t>Less switching of hotels – limited service/suite – 3 per room</a:t>
            </a:r>
          </a:p>
          <a:p>
            <a:pPr marL="0" indent="0">
              <a:buNone/>
            </a:pPr>
            <a:r>
              <a:rPr lang="en-US" sz="2933"/>
              <a:t>More outdoor activities and venues</a:t>
            </a:r>
          </a:p>
          <a:p>
            <a:pPr marL="0" indent="0">
              <a:buNone/>
            </a:pPr>
            <a:r>
              <a:rPr lang="en-US" sz="2933"/>
              <a:t>More outdoor dining – less options available </a:t>
            </a:r>
          </a:p>
          <a:p>
            <a:pPr marL="0" indent="0">
              <a:buNone/>
            </a:pPr>
            <a:r>
              <a:rPr lang="en-US" sz="2933"/>
              <a:t>Changes to deposits, refunds and cancellation policies </a:t>
            </a:r>
          </a:p>
          <a:p>
            <a:pPr marL="0" indent="0">
              <a:buNone/>
            </a:pPr>
            <a:r>
              <a:rPr lang="en-US" sz="2933"/>
              <a:t> </a:t>
            </a:r>
          </a:p>
        </p:txBody>
      </p:sp>
    </p:spTree>
    <p:extLst>
      <p:ext uri="{BB962C8B-B14F-4D97-AF65-F5344CB8AC3E}">
        <p14:creationId xmlns:p14="http://schemas.microsoft.com/office/powerpoint/2010/main" val="3905690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CB175E-FD6E-BD4E-B741-C12221F9CD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4574" b="15493"/>
          <a:stretch/>
        </p:blipFill>
        <p:spPr>
          <a:xfrm>
            <a:off x="4802887" y="551310"/>
            <a:ext cx="6454213" cy="5005619"/>
          </a:xfrm>
          <a:prstGeom prst="rect">
            <a:avLst/>
          </a:prstGeom>
        </p:spPr>
      </p:pic>
      <p:sp>
        <p:nvSpPr>
          <p:cNvPr id="8" name="TextBox 7">
            <a:extLst>
              <a:ext uri="{FF2B5EF4-FFF2-40B4-BE49-F238E27FC236}">
                <a16:creationId xmlns:a16="http://schemas.microsoft.com/office/drawing/2014/main" id="{9EFCAA80-033D-9147-B4C3-6F10E761ACF4}"/>
              </a:ext>
            </a:extLst>
          </p:cNvPr>
          <p:cNvSpPr txBox="1"/>
          <p:nvPr/>
        </p:nvSpPr>
        <p:spPr>
          <a:xfrm>
            <a:off x="526093" y="949643"/>
            <a:ext cx="4346532"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DESTINATION</a:t>
            </a:r>
          </a:p>
        </p:txBody>
      </p:sp>
      <p:sp>
        <p:nvSpPr>
          <p:cNvPr id="10" name="TextBox 9">
            <a:extLst>
              <a:ext uri="{FF2B5EF4-FFF2-40B4-BE49-F238E27FC236}">
                <a16:creationId xmlns:a16="http://schemas.microsoft.com/office/drawing/2014/main" id="{4F4984D2-1115-D740-BAAC-73165306CF45}"/>
              </a:ext>
            </a:extLst>
          </p:cNvPr>
          <p:cNvSpPr txBox="1"/>
          <p:nvPr/>
        </p:nvSpPr>
        <p:spPr>
          <a:xfrm>
            <a:off x="526094" y="513567"/>
            <a:ext cx="4346532"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DECISION  TO</a:t>
            </a:r>
          </a:p>
        </p:txBody>
      </p:sp>
      <p:sp>
        <p:nvSpPr>
          <p:cNvPr id="11" name="Rectangle 10">
            <a:extLst>
              <a:ext uri="{FF2B5EF4-FFF2-40B4-BE49-F238E27FC236}">
                <a16:creationId xmlns:a16="http://schemas.microsoft.com/office/drawing/2014/main" id="{98D1B1A1-9C81-FA4F-905B-54445267F224}"/>
              </a:ext>
            </a:extLst>
          </p:cNvPr>
          <p:cNvSpPr/>
          <p:nvPr/>
        </p:nvSpPr>
        <p:spPr>
          <a:xfrm>
            <a:off x="613777" y="1972589"/>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CC0782-8F78-1D43-B597-06EBDC3FF2E8}"/>
              </a:ext>
            </a:extLst>
          </p:cNvPr>
          <p:cNvSpPr txBox="1"/>
          <p:nvPr/>
        </p:nvSpPr>
        <p:spPr>
          <a:xfrm>
            <a:off x="526093" y="1415647"/>
            <a:ext cx="7609562" cy="584775"/>
          </a:xfrm>
          <a:prstGeom prst="rect">
            <a:avLst/>
          </a:prstGeom>
          <a:noFill/>
        </p:spPr>
        <p:txBody>
          <a:bodyPr wrap="square" rtlCol="0">
            <a:spAutoFit/>
          </a:bodyPr>
          <a:lstStyle/>
          <a:p>
            <a:r>
              <a:rPr lang="en-US" sz="3200" i="1">
                <a:latin typeface="Myriad Pro" panose="020B0503030403020204" pitchFamily="34" charset="0"/>
              </a:rPr>
              <a:t>The Student Travel Process</a:t>
            </a:r>
          </a:p>
        </p:txBody>
      </p:sp>
    </p:spTree>
    <p:extLst>
      <p:ext uri="{BB962C8B-B14F-4D97-AF65-F5344CB8AC3E}">
        <p14:creationId xmlns:p14="http://schemas.microsoft.com/office/powerpoint/2010/main" val="1627192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2152650" y="893338"/>
            <a:ext cx="7927521" cy="4936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a:solidFill>
                  <a:srgbClr val="00305E"/>
                </a:solidFill>
                <a:latin typeface="Adobe Garamond Pro" panose="02020502060506020403" pitchFamily="18" charset="0"/>
              </a:rPr>
              <a:t>SOCIAL IMPACT OF STUDENT GROUP TRAVEL – TOP 10 EFFECTS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975" r="3230"/>
          <a:stretch/>
        </p:blipFill>
        <p:spPr>
          <a:xfrm>
            <a:off x="2164073" y="2126120"/>
            <a:ext cx="8203474" cy="3164481"/>
          </a:xfrm>
          <a:prstGeom prst="rect">
            <a:avLst/>
          </a:prstGeom>
        </p:spPr>
      </p:pic>
      <p:sp>
        <p:nvSpPr>
          <p:cNvPr id="4" name="Title 1"/>
          <p:cNvSpPr txBox="1">
            <a:spLocks/>
          </p:cNvSpPr>
          <p:nvPr/>
        </p:nvSpPr>
        <p:spPr>
          <a:xfrm>
            <a:off x="9046763" y="5273745"/>
            <a:ext cx="1621237" cy="3271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i="1">
                <a:solidFill>
                  <a:schemeClr val="tx1">
                    <a:lumMod val="50000"/>
                    <a:lumOff val="50000"/>
                  </a:schemeClr>
                </a:solidFill>
                <a:latin typeface="Adobe Garamond Pro" panose="02020502060506020403" pitchFamily="18" charset="0"/>
              </a:rPr>
              <a:t>*Multiple choice question</a:t>
            </a:r>
          </a:p>
        </p:txBody>
      </p:sp>
    </p:spTree>
    <p:extLst>
      <p:ext uri="{BB962C8B-B14F-4D97-AF65-F5344CB8AC3E}">
        <p14:creationId xmlns:p14="http://schemas.microsoft.com/office/powerpoint/2010/main" val="972233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E0DA38-B15B-8042-BEA6-0D6064EB1484}"/>
              </a:ext>
            </a:extLst>
          </p:cNvPr>
          <p:cNvSpPr/>
          <p:nvPr/>
        </p:nvSpPr>
        <p:spPr>
          <a:xfrm>
            <a:off x="0" y="2151147"/>
            <a:ext cx="12192000" cy="27360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Myriad Pro"/>
            </a:endParaRPr>
          </a:p>
        </p:txBody>
      </p:sp>
      <p:sp>
        <p:nvSpPr>
          <p:cNvPr id="5" name="TextBox 4">
            <a:extLst>
              <a:ext uri="{FF2B5EF4-FFF2-40B4-BE49-F238E27FC236}">
                <a16:creationId xmlns:a16="http://schemas.microsoft.com/office/drawing/2014/main" id="{EEB1AFA3-6CBA-E045-B41D-B25D1C704358}"/>
              </a:ext>
            </a:extLst>
          </p:cNvPr>
          <p:cNvSpPr txBox="1"/>
          <p:nvPr/>
        </p:nvSpPr>
        <p:spPr>
          <a:xfrm>
            <a:off x="526093" y="513567"/>
            <a:ext cx="6501007"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SAVE THE DATE!</a:t>
            </a:r>
          </a:p>
        </p:txBody>
      </p:sp>
      <p:sp>
        <p:nvSpPr>
          <p:cNvPr id="9" name="Rectangle 8">
            <a:extLst>
              <a:ext uri="{FF2B5EF4-FFF2-40B4-BE49-F238E27FC236}">
                <a16:creationId xmlns:a16="http://schemas.microsoft.com/office/drawing/2014/main" id="{FB54D7D1-7E36-1E4E-A9C5-2E03AAD88289}"/>
              </a:ext>
            </a:extLst>
          </p:cNvPr>
          <p:cNvSpPr/>
          <p:nvPr/>
        </p:nvSpPr>
        <p:spPr>
          <a:xfrm>
            <a:off x="613777" y="1126746"/>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10;&#10;Description automatically generated">
            <a:extLst>
              <a:ext uri="{FF2B5EF4-FFF2-40B4-BE49-F238E27FC236}">
                <a16:creationId xmlns:a16="http://schemas.microsoft.com/office/drawing/2014/main" id="{F7C53912-6AEB-4641-AA28-A166C9FD87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92680" y="1553228"/>
            <a:ext cx="7406640" cy="3931920"/>
          </a:xfrm>
          <a:prstGeom prst="rect">
            <a:avLst/>
          </a:prstGeom>
        </p:spPr>
      </p:pic>
    </p:spTree>
    <p:extLst>
      <p:ext uri="{BB962C8B-B14F-4D97-AF65-F5344CB8AC3E}">
        <p14:creationId xmlns:p14="http://schemas.microsoft.com/office/powerpoint/2010/main" val="341022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E2768D-09DE-A54F-B279-104A1492D456}"/>
              </a:ext>
            </a:extLst>
          </p:cNvPr>
          <p:cNvSpPr txBox="1"/>
          <p:nvPr/>
        </p:nvSpPr>
        <p:spPr>
          <a:xfrm>
            <a:off x="526093" y="513567"/>
            <a:ext cx="5569907" cy="707886"/>
          </a:xfrm>
          <a:prstGeom prst="rect">
            <a:avLst/>
          </a:prstGeom>
          <a:noFill/>
        </p:spPr>
        <p:txBody>
          <a:bodyPr wrap="square" rtlCol="0">
            <a:spAutoFit/>
          </a:bodyPr>
          <a:lstStyle/>
          <a:p>
            <a:r>
              <a:rPr lang="en-US" sz="4000" b="1" dirty="0">
                <a:solidFill>
                  <a:schemeClr val="accent2">
                    <a:lumMod val="75000"/>
                  </a:schemeClr>
                </a:solidFill>
                <a:latin typeface="Myriad Pro" panose="020B0503030403020204" pitchFamily="34" charset="0"/>
              </a:rPr>
              <a:t>PRESENTER</a:t>
            </a:r>
          </a:p>
        </p:txBody>
      </p:sp>
      <p:sp>
        <p:nvSpPr>
          <p:cNvPr id="5" name="Rectangle 4">
            <a:extLst>
              <a:ext uri="{FF2B5EF4-FFF2-40B4-BE49-F238E27FC236}">
                <a16:creationId xmlns:a16="http://schemas.microsoft.com/office/drawing/2014/main" id="{6DB069FE-D273-E84B-A418-A7761DBB9384}"/>
              </a:ext>
            </a:extLst>
          </p:cNvPr>
          <p:cNvSpPr/>
          <p:nvPr/>
        </p:nvSpPr>
        <p:spPr>
          <a:xfrm>
            <a:off x="613777" y="1126746"/>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45B644-B472-8B4E-89FA-D7A04F7BB068}"/>
              </a:ext>
            </a:extLst>
          </p:cNvPr>
          <p:cNvSpPr/>
          <p:nvPr/>
        </p:nvSpPr>
        <p:spPr>
          <a:xfrm>
            <a:off x="2381759" y="1962591"/>
            <a:ext cx="2450792" cy="2932818"/>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3C9A97-5578-2048-BFF3-FC4A1A7F2998}"/>
              </a:ext>
            </a:extLst>
          </p:cNvPr>
          <p:cNvSpPr/>
          <p:nvPr/>
        </p:nvSpPr>
        <p:spPr>
          <a:xfrm>
            <a:off x="2339248" y="4867575"/>
            <a:ext cx="2298925" cy="69945"/>
          </a:xfrm>
          <a:prstGeom prst="rect">
            <a:avLst/>
          </a:prstGeom>
          <a:solidFill>
            <a:srgbClr val="D61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699C318F-B62D-274B-BD51-7AE73D7B2637}"/>
              </a:ext>
            </a:extLst>
          </p:cNvPr>
          <p:cNvSpPr txBox="1">
            <a:spLocks noChangeArrowheads="1"/>
          </p:cNvSpPr>
          <p:nvPr/>
        </p:nvSpPr>
        <p:spPr>
          <a:xfrm>
            <a:off x="5193687" y="2871416"/>
            <a:ext cx="4816587" cy="1936001"/>
          </a:xfrm>
          <a:prstGeom prst="rect">
            <a:avLst/>
          </a:prstGeom>
        </p:spPr>
        <p:txBody>
          <a:bodyPr numCol="1"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57150">
              <a:spcBef>
                <a:spcPts val="0"/>
              </a:spcBef>
              <a:buNone/>
            </a:pPr>
            <a:r>
              <a:rPr lang="en-US" b="1">
                <a:solidFill>
                  <a:srgbClr val="FCAA28"/>
                </a:solidFill>
                <a:latin typeface="Myriad Pro Light" panose="020B0403030403020204" pitchFamily="34" charset="0"/>
              </a:rPr>
              <a:t>CARYLANN ASSANTE, CAE</a:t>
            </a:r>
          </a:p>
          <a:p>
            <a:pPr marL="0" indent="-57150">
              <a:spcBef>
                <a:spcPts val="0"/>
              </a:spcBef>
              <a:buNone/>
            </a:pPr>
            <a:r>
              <a:rPr lang="en-US" sz="1800" b="1" i="1">
                <a:latin typeface="Myriad Pro Light" panose="020B0403030403020204" pitchFamily="34" charset="0"/>
              </a:rPr>
              <a:t>Chief Executive Officer</a:t>
            </a:r>
          </a:p>
          <a:p>
            <a:pPr marL="0" indent="-57150">
              <a:spcBef>
                <a:spcPts val="0"/>
              </a:spcBef>
              <a:buNone/>
            </a:pPr>
            <a:r>
              <a:rPr lang="en-US" sz="1800">
                <a:latin typeface="Myriad Pro Light" panose="020B0403030403020204" pitchFamily="34" charset="0"/>
              </a:rPr>
              <a:t>SYTA  &amp; SYTA Youth Foundation</a:t>
            </a:r>
          </a:p>
        </p:txBody>
      </p:sp>
    </p:spTree>
    <p:extLst>
      <p:ext uri="{BB962C8B-B14F-4D97-AF65-F5344CB8AC3E}">
        <p14:creationId xmlns:p14="http://schemas.microsoft.com/office/powerpoint/2010/main" val="4072877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AD6F4E-F01E-A64E-AE46-CC00B10C7F8D}"/>
              </a:ext>
            </a:extLst>
          </p:cNvPr>
          <p:cNvSpPr/>
          <p:nvPr/>
        </p:nvSpPr>
        <p:spPr>
          <a:xfrm>
            <a:off x="613777" y="1126746"/>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1A3BF99-DCB3-45A5-9223-FDD18314F2B9}"/>
              </a:ext>
            </a:extLst>
          </p:cNvPr>
          <p:cNvPicPr>
            <a:picLocks noChangeAspect="1"/>
          </p:cNvPicPr>
          <p:nvPr/>
        </p:nvPicPr>
        <p:blipFill>
          <a:blip r:embed="rId2"/>
          <a:stretch>
            <a:fillRect/>
          </a:stretch>
        </p:blipFill>
        <p:spPr>
          <a:xfrm>
            <a:off x="0" y="1375565"/>
            <a:ext cx="12192000" cy="3271520"/>
          </a:xfrm>
          <a:prstGeom prst="rect">
            <a:avLst/>
          </a:prstGeom>
        </p:spPr>
      </p:pic>
    </p:spTree>
    <p:extLst>
      <p:ext uri="{BB962C8B-B14F-4D97-AF65-F5344CB8AC3E}">
        <p14:creationId xmlns:p14="http://schemas.microsoft.com/office/powerpoint/2010/main" val="3436169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517F833F-824E-604F-8DFA-6DF55BDEB6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6627" y="1457512"/>
            <a:ext cx="6518745" cy="1580779"/>
          </a:xfrm>
          <a:prstGeom prst="rect">
            <a:avLst/>
          </a:prstGeom>
        </p:spPr>
      </p:pic>
      <p:sp>
        <p:nvSpPr>
          <p:cNvPr id="6" name="Rectangle 5">
            <a:extLst>
              <a:ext uri="{FF2B5EF4-FFF2-40B4-BE49-F238E27FC236}">
                <a16:creationId xmlns:a16="http://schemas.microsoft.com/office/drawing/2014/main" id="{28BA1ED2-E42C-7D46-B573-C40494D5317A}"/>
              </a:ext>
            </a:extLst>
          </p:cNvPr>
          <p:cNvSpPr/>
          <p:nvPr/>
        </p:nvSpPr>
        <p:spPr>
          <a:xfrm>
            <a:off x="5273802" y="3395970"/>
            <a:ext cx="1644393" cy="66059"/>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24E6F61E-0633-6B4B-B092-0F38FA72C72D}"/>
              </a:ext>
            </a:extLst>
          </p:cNvPr>
          <p:cNvSpPr txBox="1">
            <a:spLocks noChangeArrowheads="1"/>
          </p:cNvSpPr>
          <p:nvPr/>
        </p:nvSpPr>
        <p:spPr>
          <a:xfrm>
            <a:off x="3331597" y="3819708"/>
            <a:ext cx="5367129" cy="1285029"/>
          </a:xfrm>
          <a:prstGeom prst="rect">
            <a:avLst/>
          </a:prstGeom>
        </p:spPr>
        <p:txBody>
          <a:bodyPr numCol="1"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57150" algn="ctr">
              <a:spcBef>
                <a:spcPts val="0"/>
              </a:spcBef>
              <a:buNone/>
            </a:pPr>
            <a:r>
              <a:rPr lang="en-US" sz="1400" b="1">
                <a:latin typeface="Myriad Pro Light" panose="020B0403030403020204" pitchFamily="34" charset="0"/>
              </a:rPr>
              <a:t>CARYLANN ASSANTE, CAE</a:t>
            </a:r>
          </a:p>
          <a:p>
            <a:pPr marL="0" indent="-57150" algn="ctr">
              <a:spcBef>
                <a:spcPts val="0"/>
              </a:spcBef>
              <a:buNone/>
            </a:pPr>
            <a:r>
              <a:rPr lang="en-US" sz="1200" b="1" i="1">
                <a:latin typeface="Myriad Pro Light" panose="020B0403030403020204" pitchFamily="34" charset="0"/>
              </a:rPr>
              <a:t>Chief Executive Officer, </a:t>
            </a:r>
            <a:r>
              <a:rPr lang="en-US" sz="1200">
                <a:latin typeface="Myriad Pro Light" panose="020B0403030403020204" pitchFamily="34" charset="0"/>
              </a:rPr>
              <a:t>SYTA &amp; SYTA Youth Foundation</a:t>
            </a:r>
          </a:p>
          <a:p>
            <a:pPr marL="0" indent="-57150" algn="ctr">
              <a:spcBef>
                <a:spcPts val="0"/>
              </a:spcBef>
              <a:buNone/>
            </a:pPr>
            <a:r>
              <a:rPr lang="en-US" sz="1200">
                <a:latin typeface="Myriad Pro Light" panose="020B0403030403020204" pitchFamily="34" charset="0"/>
              </a:rPr>
              <a:t>cassante@syta.org</a:t>
            </a:r>
          </a:p>
          <a:p>
            <a:pPr marL="0" indent="-57150" algn="ctr">
              <a:lnSpc>
                <a:spcPct val="150000"/>
              </a:lnSpc>
              <a:spcBef>
                <a:spcPts val="0"/>
              </a:spcBef>
              <a:buNone/>
            </a:pPr>
            <a:r>
              <a:rPr lang="en-US" sz="1800" b="1" err="1">
                <a:solidFill>
                  <a:srgbClr val="FCAA28"/>
                </a:solidFill>
                <a:latin typeface="Myriad Pro Light" panose="020B0403030403020204" pitchFamily="34" charset="0"/>
              </a:rPr>
              <a:t>www.syta.org</a:t>
            </a:r>
            <a:endParaRPr lang="en-US" sz="1800" b="1">
              <a:solidFill>
                <a:srgbClr val="FCAA28"/>
              </a:solidFill>
              <a:latin typeface="Myriad Pro Light" panose="020B0403030403020204" pitchFamily="34" charset="0"/>
            </a:endParaRPr>
          </a:p>
        </p:txBody>
      </p:sp>
    </p:spTree>
    <p:extLst>
      <p:ext uri="{BB962C8B-B14F-4D97-AF65-F5344CB8AC3E}">
        <p14:creationId xmlns:p14="http://schemas.microsoft.com/office/powerpoint/2010/main" val="218446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91C698-F322-3545-8F90-0B3C9D375EB1}"/>
              </a:ext>
            </a:extLst>
          </p:cNvPr>
          <p:cNvSpPr txBox="1"/>
          <p:nvPr/>
        </p:nvSpPr>
        <p:spPr>
          <a:xfrm>
            <a:off x="526093" y="1010996"/>
            <a:ext cx="7609562" cy="584775"/>
          </a:xfrm>
          <a:prstGeom prst="rect">
            <a:avLst/>
          </a:prstGeom>
          <a:noFill/>
        </p:spPr>
        <p:txBody>
          <a:bodyPr wrap="square" rtlCol="0">
            <a:spAutoFit/>
          </a:bodyPr>
          <a:lstStyle/>
          <a:p>
            <a:r>
              <a:rPr lang="en-US" sz="3200" i="1">
                <a:latin typeface="Myriad Pro" panose="020B0503030403020204" pitchFamily="34" charset="0"/>
              </a:rPr>
              <a:t>for Student &amp; Youth Travel</a:t>
            </a:r>
          </a:p>
        </p:txBody>
      </p:sp>
      <p:sp>
        <p:nvSpPr>
          <p:cNvPr id="7" name="Rectangle 6">
            <a:extLst>
              <a:ext uri="{FF2B5EF4-FFF2-40B4-BE49-F238E27FC236}">
                <a16:creationId xmlns:a16="http://schemas.microsoft.com/office/drawing/2014/main" id="{9566CF1E-7315-B248-8234-557621FF778D}"/>
              </a:ext>
            </a:extLst>
          </p:cNvPr>
          <p:cNvSpPr/>
          <p:nvPr/>
        </p:nvSpPr>
        <p:spPr>
          <a:xfrm>
            <a:off x="613777" y="1540104"/>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504B68-A023-8E4B-814F-5CC34688AB21}"/>
              </a:ext>
            </a:extLst>
          </p:cNvPr>
          <p:cNvSpPr txBox="1"/>
          <p:nvPr/>
        </p:nvSpPr>
        <p:spPr>
          <a:xfrm>
            <a:off x="526093" y="513567"/>
            <a:ext cx="7609562" cy="707886"/>
          </a:xfrm>
          <a:prstGeom prst="rect">
            <a:avLst/>
          </a:prstGeom>
          <a:noFill/>
        </p:spPr>
        <p:txBody>
          <a:bodyPr wrap="square" rtlCol="0">
            <a:spAutoFit/>
          </a:bodyPr>
          <a:lstStyle/>
          <a:p>
            <a:r>
              <a:rPr lang="en-US" sz="4000" b="1" dirty="0">
                <a:solidFill>
                  <a:srgbClr val="D61F31"/>
                </a:solidFill>
                <a:latin typeface="Myriad Pro" panose="020B0503030403020204" pitchFamily="34" charset="0"/>
              </a:rPr>
              <a:t>SYTA: WHAT WE DO</a:t>
            </a:r>
          </a:p>
        </p:txBody>
      </p:sp>
      <p:sp>
        <p:nvSpPr>
          <p:cNvPr id="9" name="Rectangle 8">
            <a:extLst>
              <a:ext uri="{FF2B5EF4-FFF2-40B4-BE49-F238E27FC236}">
                <a16:creationId xmlns:a16="http://schemas.microsoft.com/office/drawing/2014/main" id="{5AF2F8C4-2C0B-1943-A77E-B9A5637C3B86}"/>
              </a:ext>
            </a:extLst>
          </p:cNvPr>
          <p:cNvSpPr/>
          <p:nvPr/>
        </p:nvSpPr>
        <p:spPr>
          <a:xfrm>
            <a:off x="1121079" y="2093200"/>
            <a:ext cx="3100192" cy="133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7F6C0353-09D6-694F-9B1F-43FDC4CEFF1C}"/>
              </a:ext>
            </a:extLst>
          </p:cNvPr>
          <p:cNvSpPr/>
          <p:nvPr/>
        </p:nvSpPr>
        <p:spPr>
          <a:xfrm rot="18900000">
            <a:off x="959836" y="2044013"/>
            <a:ext cx="431093" cy="212675"/>
          </a:xfrm>
          <a:prstGeom prst="triangle">
            <a:avLst/>
          </a:prstGeom>
          <a:solidFill>
            <a:srgbClr val="D61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37AAFC-1745-0F42-80E6-C2D78730B8AC}"/>
              </a:ext>
            </a:extLst>
          </p:cNvPr>
          <p:cNvSpPr/>
          <p:nvPr/>
        </p:nvSpPr>
        <p:spPr>
          <a:xfrm>
            <a:off x="1259908" y="2220724"/>
            <a:ext cx="2864259" cy="861774"/>
          </a:xfrm>
          <a:prstGeom prst="rect">
            <a:avLst/>
          </a:prstGeom>
        </p:spPr>
        <p:txBody>
          <a:bodyPr wrap="square">
            <a:spAutoFit/>
          </a:bodyPr>
          <a:lstStyle/>
          <a:p>
            <a:r>
              <a:rPr lang="en-US" b="1">
                <a:latin typeface="Myriad Pro Light" panose="020B0403030403020204" pitchFamily="34" charset="0"/>
              </a:rPr>
              <a:t>PROMOTE</a:t>
            </a:r>
            <a:br>
              <a:rPr lang="en-US" sz="1400">
                <a:solidFill>
                  <a:srgbClr val="FBAA27"/>
                </a:solidFill>
                <a:latin typeface="Myriad Pro Light" panose="020B0403030403020204" pitchFamily="34" charset="0"/>
              </a:rPr>
            </a:br>
            <a:r>
              <a:rPr lang="en-US" sz="1600">
                <a:latin typeface="Myriad Pro Light" panose="020B0403030403020204" pitchFamily="34" charset="0"/>
              </a:rPr>
              <a:t>the value of travel to social, cultural and educational growth</a:t>
            </a:r>
          </a:p>
        </p:txBody>
      </p:sp>
      <p:sp>
        <p:nvSpPr>
          <p:cNvPr id="12" name="Rectangle 11">
            <a:extLst>
              <a:ext uri="{FF2B5EF4-FFF2-40B4-BE49-F238E27FC236}">
                <a16:creationId xmlns:a16="http://schemas.microsoft.com/office/drawing/2014/main" id="{7178380E-5943-1B49-9E16-40B572C29534}"/>
              </a:ext>
            </a:extLst>
          </p:cNvPr>
          <p:cNvSpPr/>
          <p:nvPr/>
        </p:nvSpPr>
        <p:spPr>
          <a:xfrm>
            <a:off x="4386261" y="2087664"/>
            <a:ext cx="3100192" cy="133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56EE24BA-E226-1044-94CE-EADA3116DF08}"/>
              </a:ext>
            </a:extLst>
          </p:cNvPr>
          <p:cNvSpPr/>
          <p:nvPr/>
        </p:nvSpPr>
        <p:spPr>
          <a:xfrm rot="18900000">
            <a:off x="4225018" y="2038477"/>
            <a:ext cx="431093" cy="212675"/>
          </a:xfrm>
          <a:prstGeom prst="triangle">
            <a:avLst/>
          </a:prstGeom>
          <a:solidFill>
            <a:srgbClr val="D61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D3D987-B03A-9C41-8EAE-BC1941A38B73}"/>
              </a:ext>
            </a:extLst>
          </p:cNvPr>
          <p:cNvSpPr/>
          <p:nvPr/>
        </p:nvSpPr>
        <p:spPr>
          <a:xfrm>
            <a:off x="4525091" y="2215188"/>
            <a:ext cx="2560439" cy="861774"/>
          </a:xfrm>
          <a:prstGeom prst="rect">
            <a:avLst/>
          </a:prstGeom>
        </p:spPr>
        <p:txBody>
          <a:bodyPr wrap="square">
            <a:spAutoFit/>
          </a:bodyPr>
          <a:lstStyle/>
          <a:p>
            <a:r>
              <a:rPr lang="en-US" b="1">
                <a:latin typeface="Myriad Pro Light" panose="020B0403030403020204" pitchFamily="34" charset="0"/>
              </a:rPr>
              <a:t>ADVOCATE</a:t>
            </a:r>
            <a:br>
              <a:rPr lang="en-US" sz="1400">
                <a:solidFill>
                  <a:srgbClr val="FBAA27"/>
                </a:solidFill>
                <a:latin typeface="Myriad Pro Light" panose="020B0403030403020204" pitchFamily="34" charset="0"/>
              </a:rPr>
            </a:br>
            <a:r>
              <a:rPr lang="en-US" sz="1600">
                <a:latin typeface="Myriad Pro Light" panose="020B0403030403020204" pitchFamily="34" charset="0"/>
              </a:rPr>
              <a:t>for safe, professional and ethical travel</a:t>
            </a:r>
          </a:p>
        </p:txBody>
      </p:sp>
      <p:sp>
        <p:nvSpPr>
          <p:cNvPr id="15" name="Rectangle 14">
            <a:extLst>
              <a:ext uri="{FF2B5EF4-FFF2-40B4-BE49-F238E27FC236}">
                <a16:creationId xmlns:a16="http://schemas.microsoft.com/office/drawing/2014/main" id="{7244DE82-2B9F-4045-960F-818A61268E7C}"/>
              </a:ext>
            </a:extLst>
          </p:cNvPr>
          <p:cNvSpPr/>
          <p:nvPr/>
        </p:nvSpPr>
        <p:spPr>
          <a:xfrm>
            <a:off x="7651443" y="2087664"/>
            <a:ext cx="3100192" cy="133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919B08E2-EC46-DE4C-9261-07E1A4589444}"/>
              </a:ext>
            </a:extLst>
          </p:cNvPr>
          <p:cNvSpPr/>
          <p:nvPr/>
        </p:nvSpPr>
        <p:spPr>
          <a:xfrm rot="18900000">
            <a:off x="7490200" y="2038477"/>
            <a:ext cx="431093" cy="212675"/>
          </a:xfrm>
          <a:prstGeom prst="triangle">
            <a:avLst/>
          </a:prstGeom>
          <a:solidFill>
            <a:srgbClr val="D61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D50DD8F-AAD0-DB44-8212-4DC245DFD615}"/>
              </a:ext>
            </a:extLst>
          </p:cNvPr>
          <p:cNvSpPr/>
          <p:nvPr/>
        </p:nvSpPr>
        <p:spPr>
          <a:xfrm>
            <a:off x="7790273" y="2215188"/>
            <a:ext cx="2568752" cy="1107996"/>
          </a:xfrm>
          <a:prstGeom prst="rect">
            <a:avLst/>
          </a:prstGeom>
        </p:spPr>
        <p:txBody>
          <a:bodyPr wrap="square">
            <a:spAutoFit/>
          </a:bodyPr>
          <a:lstStyle/>
          <a:p>
            <a:r>
              <a:rPr lang="en-US" b="1">
                <a:latin typeface="Myriad Pro Light" panose="020B0403030403020204" pitchFamily="34" charset="0"/>
              </a:rPr>
              <a:t>PROMOTE</a:t>
            </a:r>
            <a:br>
              <a:rPr lang="en-US" sz="1400">
                <a:solidFill>
                  <a:srgbClr val="FBAA27"/>
                </a:solidFill>
                <a:latin typeface="Myriad Pro Light" panose="020B0403030403020204" pitchFamily="34" charset="0"/>
              </a:rPr>
            </a:br>
            <a:r>
              <a:rPr lang="en-US" sz="1600">
                <a:latin typeface="Myriad Pro Light" panose="020B0403030403020204" pitchFamily="34" charset="0"/>
              </a:rPr>
              <a:t>the business interests of those engaged in student and youth travel</a:t>
            </a:r>
          </a:p>
        </p:txBody>
      </p:sp>
      <p:sp>
        <p:nvSpPr>
          <p:cNvPr id="18" name="Rectangle 17">
            <a:extLst>
              <a:ext uri="{FF2B5EF4-FFF2-40B4-BE49-F238E27FC236}">
                <a16:creationId xmlns:a16="http://schemas.microsoft.com/office/drawing/2014/main" id="{22D10F79-FE88-ED4F-A5EF-0102357E2215}"/>
              </a:ext>
            </a:extLst>
          </p:cNvPr>
          <p:cNvSpPr/>
          <p:nvPr/>
        </p:nvSpPr>
        <p:spPr>
          <a:xfrm>
            <a:off x="1121079" y="3604992"/>
            <a:ext cx="3100192" cy="133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60F1CC0F-3E3E-1C49-AC7D-7BAA56321C2F}"/>
              </a:ext>
            </a:extLst>
          </p:cNvPr>
          <p:cNvSpPr/>
          <p:nvPr/>
        </p:nvSpPr>
        <p:spPr>
          <a:xfrm rot="18900000">
            <a:off x="959836" y="3555805"/>
            <a:ext cx="431093" cy="212675"/>
          </a:xfrm>
          <a:prstGeom prst="triangle">
            <a:avLst/>
          </a:prstGeom>
          <a:solidFill>
            <a:srgbClr val="D61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F9D2BFF-9552-4543-88C2-A5070AFFA3D1}"/>
              </a:ext>
            </a:extLst>
          </p:cNvPr>
          <p:cNvSpPr/>
          <p:nvPr/>
        </p:nvSpPr>
        <p:spPr>
          <a:xfrm>
            <a:off x="1259909" y="3732516"/>
            <a:ext cx="2822532" cy="861774"/>
          </a:xfrm>
          <a:prstGeom prst="rect">
            <a:avLst/>
          </a:prstGeom>
        </p:spPr>
        <p:txBody>
          <a:bodyPr wrap="square">
            <a:spAutoFit/>
          </a:bodyPr>
          <a:lstStyle/>
          <a:p>
            <a:r>
              <a:rPr lang="en-US" b="1">
                <a:latin typeface="Myriad Pro Light" panose="020B0403030403020204" pitchFamily="34" charset="0"/>
              </a:rPr>
              <a:t>KEEP UP-TO-DATE</a:t>
            </a:r>
            <a:br>
              <a:rPr lang="en-US" sz="1400">
                <a:solidFill>
                  <a:srgbClr val="FBAA27"/>
                </a:solidFill>
                <a:latin typeface="Myriad Pro Light" panose="020B0403030403020204" pitchFamily="34" charset="0"/>
              </a:rPr>
            </a:br>
            <a:r>
              <a:rPr lang="en-US" sz="1600">
                <a:latin typeface="Myriad Pro Light" panose="020B0403030403020204" pitchFamily="34" charset="0"/>
              </a:rPr>
              <a:t>with the latest student group offerings in each destination</a:t>
            </a:r>
          </a:p>
        </p:txBody>
      </p:sp>
      <p:sp>
        <p:nvSpPr>
          <p:cNvPr id="21" name="Rectangle 20">
            <a:extLst>
              <a:ext uri="{FF2B5EF4-FFF2-40B4-BE49-F238E27FC236}">
                <a16:creationId xmlns:a16="http://schemas.microsoft.com/office/drawing/2014/main" id="{B3193995-4755-2648-814C-399C30B9FD58}"/>
              </a:ext>
            </a:extLst>
          </p:cNvPr>
          <p:cNvSpPr/>
          <p:nvPr/>
        </p:nvSpPr>
        <p:spPr>
          <a:xfrm>
            <a:off x="4386261" y="3599456"/>
            <a:ext cx="3100192" cy="133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E80D9FDA-8936-AD4E-BE82-22C47092A205}"/>
              </a:ext>
            </a:extLst>
          </p:cNvPr>
          <p:cNvSpPr/>
          <p:nvPr/>
        </p:nvSpPr>
        <p:spPr>
          <a:xfrm rot="18900000">
            <a:off x="4225018" y="3550269"/>
            <a:ext cx="431093" cy="212675"/>
          </a:xfrm>
          <a:prstGeom prst="triangle">
            <a:avLst/>
          </a:prstGeom>
          <a:solidFill>
            <a:srgbClr val="D61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874BFA-7179-A443-8468-E626F1B520C5}"/>
              </a:ext>
            </a:extLst>
          </p:cNvPr>
          <p:cNvSpPr/>
          <p:nvPr/>
        </p:nvSpPr>
        <p:spPr>
          <a:xfrm>
            <a:off x="4525091" y="3726980"/>
            <a:ext cx="2822532" cy="615553"/>
          </a:xfrm>
          <a:prstGeom prst="rect">
            <a:avLst/>
          </a:prstGeom>
        </p:spPr>
        <p:txBody>
          <a:bodyPr wrap="square">
            <a:spAutoFit/>
          </a:bodyPr>
          <a:lstStyle/>
          <a:p>
            <a:r>
              <a:rPr lang="en-US" b="1">
                <a:latin typeface="Myriad Pro Light" panose="020B0403030403020204" pitchFamily="34" charset="0"/>
              </a:rPr>
              <a:t>MONITOR</a:t>
            </a:r>
            <a:br>
              <a:rPr lang="en-US" sz="1400">
                <a:solidFill>
                  <a:srgbClr val="FBAA27"/>
                </a:solidFill>
                <a:latin typeface="Myriad Pro Light" panose="020B0403030403020204" pitchFamily="34" charset="0"/>
              </a:rPr>
            </a:br>
            <a:r>
              <a:rPr lang="en-US" sz="1600">
                <a:latin typeface="Myriad Pro Light" panose="020B0403030403020204" pitchFamily="34" charset="0"/>
              </a:rPr>
              <a:t>federal travel regulations</a:t>
            </a:r>
          </a:p>
        </p:txBody>
      </p:sp>
      <p:sp>
        <p:nvSpPr>
          <p:cNvPr id="24" name="Rectangle 23">
            <a:extLst>
              <a:ext uri="{FF2B5EF4-FFF2-40B4-BE49-F238E27FC236}">
                <a16:creationId xmlns:a16="http://schemas.microsoft.com/office/drawing/2014/main" id="{18D1927C-A152-0749-B931-D17BD0BF3810}"/>
              </a:ext>
            </a:extLst>
          </p:cNvPr>
          <p:cNvSpPr/>
          <p:nvPr/>
        </p:nvSpPr>
        <p:spPr>
          <a:xfrm>
            <a:off x="7651443" y="3599456"/>
            <a:ext cx="3100192" cy="133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87C08AF1-22A1-DB45-BF73-3B48E99E9451}"/>
              </a:ext>
            </a:extLst>
          </p:cNvPr>
          <p:cNvSpPr/>
          <p:nvPr/>
        </p:nvSpPr>
        <p:spPr>
          <a:xfrm rot="18900000">
            <a:off x="7490200" y="3550269"/>
            <a:ext cx="431093" cy="212675"/>
          </a:xfrm>
          <a:prstGeom prst="triangle">
            <a:avLst/>
          </a:prstGeom>
          <a:solidFill>
            <a:srgbClr val="D61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27CCCB-97D4-BF46-B923-4983FCCB8660}"/>
              </a:ext>
            </a:extLst>
          </p:cNvPr>
          <p:cNvSpPr/>
          <p:nvPr/>
        </p:nvSpPr>
        <p:spPr>
          <a:xfrm>
            <a:off x="7790273" y="3726980"/>
            <a:ext cx="2568752" cy="861774"/>
          </a:xfrm>
          <a:prstGeom prst="rect">
            <a:avLst/>
          </a:prstGeom>
        </p:spPr>
        <p:txBody>
          <a:bodyPr wrap="square">
            <a:spAutoFit/>
          </a:bodyPr>
          <a:lstStyle/>
          <a:p>
            <a:r>
              <a:rPr lang="en-US" b="1">
                <a:latin typeface="Myriad Pro Light" panose="020B0403030403020204" pitchFamily="34" charset="0"/>
              </a:rPr>
              <a:t>REPRESENT</a:t>
            </a:r>
            <a:br>
              <a:rPr lang="en-US" sz="1400">
                <a:solidFill>
                  <a:srgbClr val="FBAA27"/>
                </a:solidFill>
                <a:latin typeface="Myriad Pro Light" panose="020B0403030403020204" pitchFamily="34" charset="0"/>
              </a:rPr>
            </a:br>
            <a:r>
              <a:rPr lang="en-US" sz="1600">
                <a:latin typeface="Myriad Pro Light" panose="020B0403030403020204" pitchFamily="34" charset="0"/>
              </a:rPr>
              <a:t>the student market at industry-related conferences</a:t>
            </a:r>
          </a:p>
        </p:txBody>
      </p:sp>
    </p:spTree>
    <p:extLst>
      <p:ext uri="{BB962C8B-B14F-4D97-AF65-F5344CB8AC3E}">
        <p14:creationId xmlns:p14="http://schemas.microsoft.com/office/powerpoint/2010/main" val="30196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96F44DE-7054-F24B-B2CD-4C41D1F3C3F2}"/>
              </a:ext>
            </a:extLst>
          </p:cNvPr>
          <p:cNvSpPr>
            <a:spLocks noChangeAspect="1"/>
          </p:cNvSpPr>
          <p:nvPr/>
        </p:nvSpPr>
        <p:spPr>
          <a:xfrm>
            <a:off x="7471774" y="0"/>
            <a:ext cx="6094476" cy="5486400"/>
          </a:xfrm>
          <a:prstGeom prst="parallelogram">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25E272-4801-8F45-A98F-CDD10B11957C}"/>
              </a:ext>
            </a:extLst>
          </p:cNvPr>
          <p:cNvSpPr txBox="1"/>
          <p:nvPr/>
        </p:nvSpPr>
        <p:spPr>
          <a:xfrm>
            <a:off x="526093" y="513567"/>
            <a:ext cx="5569907"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Student &amp; Youth Travel </a:t>
            </a:r>
          </a:p>
        </p:txBody>
      </p:sp>
      <p:sp>
        <p:nvSpPr>
          <p:cNvPr id="8" name="TextBox 7">
            <a:extLst>
              <a:ext uri="{FF2B5EF4-FFF2-40B4-BE49-F238E27FC236}">
                <a16:creationId xmlns:a16="http://schemas.microsoft.com/office/drawing/2014/main" id="{D3C01687-8BE3-2B4C-80FC-CD2B80C1F1E0}"/>
              </a:ext>
            </a:extLst>
          </p:cNvPr>
          <p:cNvSpPr txBox="1"/>
          <p:nvPr/>
        </p:nvSpPr>
        <p:spPr>
          <a:xfrm>
            <a:off x="526093" y="2019491"/>
            <a:ext cx="5862181" cy="3785652"/>
          </a:xfrm>
          <a:prstGeom prst="rect">
            <a:avLst/>
          </a:prstGeom>
          <a:noFill/>
        </p:spPr>
        <p:txBody>
          <a:bodyPr wrap="square" rtlCol="0">
            <a:spAutoFit/>
          </a:bodyPr>
          <a:lstStyle/>
          <a:p>
            <a:pPr>
              <a:spcBef>
                <a:spcPts val="600"/>
              </a:spcBef>
            </a:pPr>
            <a:r>
              <a:rPr lang="en-US" sz="2400" b="1">
                <a:latin typeface="Myriad Pro" panose="020B0503030403020204" pitchFamily="34" charset="0"/>
                <a:ea typeface="Myriad Pro Light" charset="0"/>
                <a:cs typeface="Helvetica" panose="020B0604020202020204" pitchFamily="34" charset="0"/>
              </a:rPr>
              <a:t>Prior to Pandemic</a:t>
            </a:r>
          </a:p>
          <a:p>
            <a:pPr marL="274320" indent="-274320">
              <a:spcBef>
                <a:spcPts val="1800"/>
              </a:spcBef>
              <a:spcAft>
                <a:spcPts val="1200"/>
              </a:spcAft>
              <a:buFont typeface="Arial" panose="020B0604020202020204" pitchFamily="34" charset="0"/>
              <a:buChar char="•"/>
            </a:pPr>
            <a:r>
              <a:rPr lang="en-US">
                <a:latin typeface="Myriad Pro Light" panose="020B0403030403020204" pitchFamily="34" charset="0"/>
                <a:ea typeface="Myriad Pro Light" charset="0"/>
                <a:cs typeface="Helvetica" panose="020B0604020202020204" pitchFamily="34" charset="0"/>
              </a:rPr>
              <a:t>Student travel was a </a:t>
            </a:r>
            <a:r>
              <a:rPr lang="en-US" b="1">
                <a:latin typeface="Myriad Pro Light" panose="020B0403030403020204" pitchFamily="34" charset="0"/>
                <a:ea typeface="Myriad Pro Light" charset="0"/>
                <a:cs typeface="Helvetica" panose="020B0604020202020204" pitchFamily="34" charset="0"/>
              </a:rPr>
              <a:t>$185 billion industry </a:t>
            </a:r>
            <a:r>
              <a:rPr lang="en-US">
                <a:latin typeface="Myriad Pro Light" panose="020B0403030403020204" pitchFamily="34" charset="0"/>
                <a:ea typeface="Myriad Pro Light" charset="0"/>
                <a:cs typeface="Helvetica" panose="020B0604020202020204" pitchFamily="34" charset="0"/>
              </a:rPr>
              <a:t>and represented </a:t>
            </a:r>
            <a:r>
              <a:rPr lang="en-US" b="1">
                <a:latin typeface="Myriad Pro Light" panose="020B0403030403020204" pitchFamily="34" charset="0"/>
                <a:ea typeface="Myriad Pro Light" charset="0"/>
                <a:cs typeface="Helvetica" panose="020B0604020202020204" pitchFamily="34" charset="0"/>
              </a:rPr>
              <a:t>24% of all global tourism </a:t>
            </a:r>
            <a:r>
              <a:rPr lang="en-US">
                <a:latin typeface="Myriad Pro Light" panose="020B0403030403020204" pitchFamily="34" charset="0"/>
                <a:ea typeface="Myriad Pro Light" charset="0"/>
                <a:cs typeface="Helvetica" panose="020B0604020202020204" pitchFamily="34" charset="0"/>
              </a:rPr>
              <a:t>annually.</a:t>
            </a:r>
          </a:p>
          <a:p>
            <a:pPr marL="274320" indent="-274320">
              <a:spcBef>
                <a:spcPts val="1800"/>
              </a:spcBef>
              <a:spcAft>
                <a:spcPts val="1200"/>
              </a:spcAft>
              <a:buFont typeface="Arial" panose="020B0604020202020204" pitchFamily="34" charset="0"/>
              <a:buChar char="•"/>
            </a:pPr>
            <a:r>
              <a:rPr lang="en-US">
                <a:latin typeface="Myriad Pro Light" panose="020B0403030403020204" pitchFamily="34" charset="0"/>
                <a:ea typeface="Myriad Pro Light" charset="0"/>
                <a:cs typeface="Helvetica" panose="020B0604020202020204" pitchFamily="34" charset="0"/>
              </a:rPr>
              <a:t>The school group/student sector was </a:t>
            </a:r>
            <a:r>
              <a:rPr lang="en-US" b="1">
                <a:latin typeface="Myriad Pro Light" panose="020B0403030403020204" pitchFamily="34" charset="0"/>
                <a:ea typeface="Myriad Pro Light" charset="0"/>
                <a:cs typeface="Helvetica" panose="020B0604020202020204" pitchFamily="34" charset="0"/>
              </a:rPr>
              <a:t>12%</a:t>
            </a:r>
            <a:r>
              <a:rPr lang="en-US">
                <a:latin typeface="Myriad Pro Light" panose="020B0403030403020204" pitchFamily="34" charset="0"/>
                <a:ea typeface="Myriad Pro Light" charset="0"/>
                <a:cs typeface="Helvetica" panose="020B0604020202020204" pitchFamily="34" charset="0"/>
              </a:rPr>
              <a:t> of global student industry.</a:t>
            </a:r>
          </a:p>
          <a:p>
            <a:pPr marL="274320" indent="-274320">
              <a:spcBef>
                <a:spcPts val="1800"/>
              </a:spcBef>
              <a:spcAft>
                <a:spcPts val="1200"/>
              </a:spcAft>
              <a:buFont typeface="Arial" panose="020B0604020202020204" pitchFamily="34" charset="0"/>
              <a:buChar char="•"/>
            </a:pPr>
            <a:r>
              <a:rPr lang="en-US">
                <a:latin typeface="Myriad Pro Light" panose="020B0403030403020204" pitchFamily="34" charset="0"/>
                <a:ea typeface="Myriad Pro Light" charset="0"/>
                <a:cs typeface="Helvetica" panose="020B0604020202020204" pitchFamily="34" charset="0"/>
              </a:rPr>
              <a:t>SYTA represented </a:t>
            </a:r>
            <a:r>
              <a:rPr lang="en-US" b="1">
                <a:latin typeface="Myriad Pro Light" panose="020B0403030403020204" pitchFamily="34" charset="0"/>
                <a:ea typeface="Myriad Pro Light" charset="0"/>
                <a:cs typeface="Helvetica" panose="020B0604020202020204" pitchFamily="34" charset="0"/>
              </a:rPr>
              <a:t>3 million youth travelers</a:t>
            </a:r>
            <a:r>
              <a:rPr lang="en-US">
                <a:latin typeface="Myriad Pro Light" panose="020B0403030403020204" pitchFamily="34" charset="0"/>
                <a:ea typeface="Myriad Pro Light" charset="0"/>
                <a:cs typeface="Helvetica" panose="020B0604020202020204" pitchFamily="34" charset="0"/>
              </a:rPr>
              <a:t> annually.</a:t>
            </a:r>
          </a:p>
          <a:p>
            <a:pPr marL="274320" indent="-274320">
              <a:spcBef>
                <a:spcPts val="1800"/>
              </a:spcBef>
              <a:spcAft>
                <a:spcPts val="1200"/>
              </a:spcAft>
              <a:buFont typeface="Arial" panose="020B0604020202020204" pitchFamily="34" charset="0"/>
              <a:buChar char="•"/>
            </a:pPr>
            <a:r>
              <a:rPr lang="en-US">
                <a:latin typeface="Myriad Pro Light" panose="020B0403030403020204" pitchFamily="34" charset="0"/>
                <a:ea typeface="Myriad Pro Light" charset="0"/>
                <a:cs typeface="Helvetica" panose="020B0604020202020204" pitchFamily="34" charset="0"/>
              </a:rPr>
              <a:t>American Bus Association Research shows </a:t>
            </a:r>
            <a:r>
              <a:rPr lang="en-US" b="1">
                <a:latin typeface="Myriad Pro Light" panose="020B0403030403020204" pitchFamily="34" charset="0"/>
                <a:ea typeface="Myriad Pro Light" charset="0"/>
                <a:cs typeface="Helvetica" panose="020B0604020202020204" pitchFamily="34" charset="0"/>
              </a:rPr>
              <a:t>576 million </a:t>
            </a:r>
            <a:r>
              <a:rPr lang="en-US">
                <a:latin typeface="Myriad Pro Light" panose="020B0403030403020204" pitchFamily="34" charset="0"/>
                <a:ea typeface="Myriad Pro Light" charset="0"/>
                <a:cs typeface="Helvetica" panose="020B0604020202020204" pitchFamily="34" charset="0"/>
              </a:rPr>
              <a:t>passenger trips - students are </a:t>
            </a:r>
            <a:r>
              <a:rPr lang="en-US" b="1">
                <a:latin typeface="Myriad Pro Light" panose="020B0403030403020204" pitchFamily="34" charset="0"/>
                <a:ea typeface="Myriad Pro Light" charset="0"/>
                <a:cs typeface="Helvetica" panose="020B0604020202020204" pitchFamily="34" charset="0"/>
              </a:rPr>
              <a:t>65% of  motorcoach travel.</a:t>
            </a:r>
          </a:p>
        </p:txBody>
      </p:sp>
      <p:sp>
        <p:nvSpPr>
          <p:cNvPr id="10" name="Rectangle 9">
            <a:extLst>
              <a:ext uri="{FF2B5EF4-FFF2-40B4-BE49-F238E27FC236}">
                <a16:creationId xmlns:a16="http://schemas.microsoft.com/office/drawing/2014/main" id="{0399C6D6-D532-6D46-A1B9-864A1098C6C6}"/>
              </a:ext>
            </a:extLst>
          </p:cNvPr>
          <p:cNvSpPr/>
          <p:nvPr/>
        </p:nvSpPr>
        <p:spPr>
          <a:xfrm>
            <a:off x="613777" y="1540104"/>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65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2152650" y="782717"/>
            <a:ext cx="7886700" cy="4936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a:solidFill>
                  <a:srgbClr val="00305E"/>
                </a:solidFill>
                <a:latin typeface="Adobe Garamond Pro" panose="02020502060506020403" pitchFamily="18" charset="0"/>
              </a:rPr>
              <a:t>AGE BREAKDOWN OF STUDENT TRAVELLERS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2407" y="3890299"/>
            <a:ext cx="377324" cy="5637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665" y="4009309"/>
            <a:ext cx="276151" cy="444711"/>
          </a:xfrm>
          <a:prstGeom prst="rect">
            <a:avLst/>
          </a:prstGeom>
        </p:spPr>
      </p:pic>
      <p:sp>
        <p:nvSpPr>
          <p:cNvPr id="7" name="Oval 6"/>
          <p:cNvSpPr/>
          <p:nvPr/>
        </p:nvSpPr>
        <p:spPr>
          <a:xfrm>
            <a:off x="4480176" y="2250521"/>
            <a:ext cx="953667" cy="531791"/>
          </a:xfrm>
          <a:prstGeom prst="ellipse">
            <a:avLst/>
          </a:prstGeom>
          <a:noFill/>
          <a:ln w="15875">
            <a:solidFill>
              <a:srgbClr val="ED5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80176" y="2371857"/>
            <a:ext cx="953667" cy="307777"/>
          </a:xfrm>
          <a:prstGeom prst="rect">
            <a:avLst/>
          </a:prstGeom>
          <a:noFill/>
        </p:spPr>
        <p:txBody>
          <a:bodyPr wrap="square" rtlCol="0">
            <a:spAutoFit/>
          </a:bodyPr>
          <a:lstStyle/>
          <a:p>
            <a:pPr algn="ctr"/>
            <a:r>
              <a:rPr lang="en-GB" sz="1400">
                <a:solidFill>
                  <a:srgbClr val="ED5929"/>
                </a:solidFill>
                <a:latin typeface="Adobe Garamond Pro" panose="02020502060506020403" pitchFamily="18" charset="0"/>
              </a:rPr>
              <a:t>Average</a:t>
            </a:r>
          </a:p>
        </p:txBody>
      </p:sp>
      <p:cxnSp>
        <p:nvCxnSpPr>
          <p:cNvPr id="9" name="Straight Connector 8"/>
          <p:cNvCxnSpPr>
            <a:endCxn id="7" idx="4"/>
          </p:cNvCxnSpPr>
          <p:nvPr/>
        </p:nvCxnSpPr>
        <p:spPr>
          <a:xfrm flipH="1" flipV="1">
            <a:off x="4957009" y="2782312"/>
            <a:ext cx="5412" cy="1427975"/>
          </a:xfrm>
          <a:prstGeom prst="line">
            <a:avLst/>
          </a:prstGeom>
          <a:ln w="15875">
            <a:solidFill>
              <a:srgbClr val="ED5929"/>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a:graphicFrameLocks/>
          </p:cNvGraphicFramePr>
          <p:nvPr/>
        </p:nvGraphicFramePr>
        <p:xfrm>
          <a:off x="2299367" y="2893190"/>
          <a:ext cx="7598611" cy="1737559"/>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1"/>
          <p:cNvSpPr txBox="1">
            <a:spLocks/>
          </p:cNvSpPr>
          <p:nvPr/>
        </p:nvSpPr>
        <p:spPr>
          <a:xfrm>
            <a:off x="2108614" y="4524726"/>
            <a:ext cx="8039191" cy="2451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solidFill>
                  <a:srgbClr val="5E6167"/>
                </a:solidFill>
                <a:latin typeface="Adobe Garamond Pro" panose="02020502060506020403" pitchFamily="18" charset="0"/>
              </a:rPr>
              <a:t>years</a:t>
            </a:r>
          </a:p>
        </p:txBody>
      </p:sp>
    </p:spTree>
    <p:extLst>
      <p:ext uri="{BB962C8B-B14F-4D97-AF65-F5344CB8AC3E}">
        <p14:creationId xmlns:p14="http://schemas.microsoft.com/office/powerpoint/2010/main" val="390530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57"/>
          <p:cNvPicPr preferRelativeResize="0"/>
          <p:nvPr/>
        </p:nvPicPr>
        <p:blipFill rotWithShape="1">
          <a:blip r:embed="rId3">
            <a:alphaModFix/>
          </a:blip>
          <a:srcRect/>
          <a:stretch/>
        </p:blipFill>
        <p:spPr>
          <a:xfrm>
            <a:off x="2505806" y="1186501"/>
            <a:ext cx="7600950" cy="4029075"/>
          </a:xfrm>
          <a:prstGeom prst="rect">
            <a:avLst/>
          </a:prstGeom>
          <a:noFill/>
          <a:ln>
            <a:noFill/>
          </a:ln>
        </p:spPr>
      </p:pic>
      <p:sp>
        <p:nvSpPr>
          <p:cNvPr id="440" name="Google Shape;440;p57"/>
          <p:cNvSpPr txBox="1"/>
          <p:nvPr/>
        </p:nvSpPr>
        <p:spPr>
          <a:xfrm>
            <a:off x="5684869" y="941682"/>
            <a:ext cx="3070800" cy="184275"/>
          </a:xfrm>
          <a:prstGeom prst="rect">
            <a:avLst/>
          </a:prstGeom>
          <a:noFill/>
          <a:ln>
            <a:noFill/>
          </a:ln>
        </p:spPr>
        <p:txBody>
          <a:bodyPr spcFirstLastPara="1" wrap="square" lIns="68569" tIns="68569" rIns="68569" bIns="68569" anchor="t" anchorCtr="0">
            <a:noAutofit/>
          </a:bodyPr>
          <a:lstStyle/>
          <a:p>
            <a:pPr>
              <a:buClr>
                <a:srgbClr val="000000"/>
              </a:buClr>
              <a:buSzPts val="1400"/>
            </a:pPr>
            <a:endParaRPr sz="1050" dirty="0">
              <a:solidFill>
                <a:srgbClr val="000000"/>
              </a:solidFill>
              <a:latin typeface="Calibri"/>
              <a:ea typeface="Calibri"/>
              <a:cs typeface="Calibri"/>
              <a:sym typeface="Calibri"/>
            </a:endParaRPr>
          </a:p>
          <a:p>
            <a:pPr>
              <a:buClr>
                <a:srgbClr val="000000"/>
              </a:buClr>
              <a:buSzPts val="1400"/>
            </a:pPr>
            <a:endParaRPr sz="1050"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67828" y="4466346"/>
            <a:ext cx="8039191" cy="3188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rgbClr val="00305E"/>
                </a:solidFill>
                <a:latin typeface="Adobe Garamond Pro" panose="02020502060506020403" pitchFamily="18" charset="0"/>
              </a:rPr>
              <a:t>% - Percentage of tour operators reporting the destination as a top 10 selling market</a:t>
            </a:r>
          </a:p>
        </p:txBody>
      </p:sp>
      <p:sp>
        <p:nvSpPr>
          <p:cNvPr id="5" name="Title 1"/>
          <p:cNvSpPr txBox="1">
            <a:spLocks/>
          </p:cNvSpPr>
          <p:nvPr/>
        </p:nvSpPr>
        <p:spPr>
          <a:xfrm>
            <a:off x="8785860" y="5273745"/>
            <a:ext cx="1772958" cy="3271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i="1" dirty="0">
                <a:solidFill>
                  <a:schemeClr val="tx1">
                    <a:lumMod val="50000"/>
                    <a:lumOff val="50000"/>
                  </a:schemeClr>
                </a:solidFill>
                <a:latin typeface="Adobe Garamond Pro" panose="02020502060506020403" pitchFamily="18" charset="0"/>
              </a:rPr>
              <a:t>*Multiple choice question</a:t>
            </a:r>
          </a:p>
        </p:txBody>
      </p:sp>
      <p:sp>
        <p:nvSpPr>
          <p:cNvPr id="7" name="Title 1"/>
          <p:cNvSpPr txBox="1">
            <a:spLocks/>
          </p:cNvSpPr>
          <p:nvPr/>
        </p:nvSpPr>
        <p:spPr>
          <a:xfrm>
            <a:off x="1758086" y="836188"/>
            <a:ext cx="8668512" cy="4936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2800" dirty="0">
                <a:solidFill>
                  <a:srgbClr val="00305E"/>
                </a:solidFill>
                <a:latin typeface="Adobe Garamond Pro" panose="02020502060506020403" pitchFamily="18" charset="0"/>
              </a:rPr>
              <a:t>STUDENT GROUP TRAVEL</a:t>
            </a:r>
            <a:r>
              <a:rPr lang="en-GB" sz="2800" dirty="0">
                <a:solidFill>
                  <a:srgbClr val="00305E"/>
                </a:solidFill>
                <a:latin typeface="Adobe Garamond Pro" panose="02020502060506020403" pitchFamily="18" charset="0"/>
              </a:rPr>
              <a:t>: </a:t>
            </a:r>
          </a:p>
          <a:p>
            <a:r>
              <a:rPr lang="sk-SK" sz="2800" dirty="0">
                <a:solidFill>
                  <a:srgbClr val="00305E"/>
                </a:solidFill>
                <a:latin typeface="Adobe Garamond Pro" panose="02020502060506020403" pitchFamily="18" charset="0"/>
              </a:rPr>
              <a:t>MOST PREFERRED DESTINATIONS WORLDWIDE</a:t>
            </a:r>
            <a:endParaRPr lang="en-GB" sz="2800" b="1" dirty="0">
              <a:solidFill>
                <a:srgbClr val="00305E"/>
              </a:solidFill>
              <a:latin typeface="Adobe Garamond Pro" panose="020205020605060204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495" y="2340210"/>
            <a:ext cx="1361610" cy="181420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3370" y="2337821"/>
            <a:ext cx="1361610" cy="18142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0802" y="2337821"/>
            <a:ext cx="1361610" cy="181420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0801" y="2346008"/>
            <a:ext cx="1361610" cy="181420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1367" y="2346008"/>
            <a:ext cx="1361610" cy="181420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7022" y="2337821"/>
            <a:ext cx="1361610" cy="181420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47728" y="2229444"/>
            <a:ext cx="1361610" cy="181420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02711" y="2341481"/>
            <a:ext cx="1361610" cy="1814202"/>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7249" y="2346008"/>
            <a:ext cx="1361610" cy="1814202"/>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5788" y="2346008"/>
            <a:ext cx="1361610" cy="1814202"/>
          </a:xfrm>
          <a:prstGeom prst="rect">
            <a:avLst/>
          </a:prstGeom>
        </p:spPr>
      </p:pic>
    </p:spTree>
    <p:extLst>
      <p:ext uri="{BB962C8B-B14F-4D97-AF65-F5344CB8AC3E}">
        <p14:creationId xmlns:p14="http://schemas.microsoft.com/office/powerpoint/2010/main" val="330323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96F44DE-7054-F24B-B2CD-4C41D1F3C3F2}"/>
              </a:ext>
            </a:extLst>
          </p:cNvPr>
          <p:cNvSpPr>
            <a:spLocks noChangeAspect="1"/>
          </p:cNvSpPr>
          <p:nvPr/>
        </p:nvSpPr>
        <p:spPr>
          <a:xfrm>
            <a:off x="7471774" y="0"/>
            <a:ext cx="6094476" cy="5486400"/>
          </a:xfrm>
          <a:prstGeom prst="parallelogram">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25E272-4801-8F45-A98F-CDD10B11957C}"/>
              </a:ext>
            </a:extLst>
          </p:cNvPr>
          <p:cNvSpPr txBox="1"/>
          <p:nvPr/>
        </p:nvSpPr>
        <p:spPr>
          <a:xfrm>
            <a:off x="526093" y="513567"/>
            <a:ext cx="5569907" cy="707886"/>
          </a:xfrm>
          <a:prstGeom prst="rect">
            <a:avLst/>
          </a:prstGeom>
          <a:noFill/>
        </p:spPr>
        <p:txBody>
          <a:bodyPr wrap="square" rtlCol="0">
            <a:spAutoFit/>
          </a:bodyPr>
          <a:lstStyle/>
          <a:p>
            <a:r>
              <a:rPr lang="en-US" sz="4000" b="1">
                <a:solidFill>
                  <a:srgbClr val="D61F31"/>
                </a:solidFill>
                <a:latin typeface="Myriad Pro" panose="020B0503030403020204" pitchFamily="34" charset="0"/>
              </a:rPr>
              <a:t>Global Student Travel </a:t>
            </a:r>
          </a:p>
        </p:txBody>
      </p:sp>
      <p:sp>
        <p:nvSpPr>
          <p:cNvPr id="8" name="TextBox 7">
            <a:extLst>
              <a:ext uri="{FF2B5EF4-FFF2-40B4-BE49-F238E27FC236}">
                <a16:creationId xmlns:a16="http://schemas.microsoft.com/office/drawing/2014/main" id="{D3C01687-8BE3-2B4C-80FC-CD2B80C1F1E0}"/>
              </a:ext>
            </a:extLst>
          </p:cNvPr>
          <p:cNvSpPr txBox="1"/>
          <p:nvPr/>
        </p:nvSpPr>
        <p:spPr>
          <a:xfrm>
            <a:off x="526093" y="2019491"/>
            <a:ext cx="5862181" cy="3508653"/>
          </a:xfrm>
          <a:prstGeom prst="rect">
            <a:avLst/>
          </a:prstGeom>
          <a:noFill/>
        </p:spPr>
        <p:txBody>
          <a:bodyPr wrap="square" rtlCol="0">
            <a:spAutoFit/>
          </a:bodyPr>
          <a:lstStyle/>
          <a:p>
            <a:pPr>
              <a:spcBef>
                <a:spcPts val="600"/>
              </a:spcBef>
            </a:pPr>
            <a:r>
              <a:rPr lang="en-US" sz="2400">
                <a:latin typeface="Myriad Pro" panose="020B0503030403020204" pitchFamily="34" charset="0"/>
                <a:ea typeface="Myriad Pro Light" charset="0"/>
                <a:cs typeface="Helvetica" panose="020B0604020202020204" pitchFamily="34" charset="0"/>
              </a:rPr>
              <a:t>Top Destinations for International Students – English Speaking </a:t>
            </a:r>
          </a:p>
          <a:p>
            <a:pPr>
              <a:spcBef>
                <a:spcPts val="600"/>
              </a:spcBef>
            </a:pPr>
            <a:endParaRPr lang="en-US" sz="2400">
              <a:latin typeface="Myriad Pro" panose="020B0503030403020204" pitchFamily="34" charset="0"/>
              <a:ea typeface="Myriad Pro Light" charset="0"/>
              <a:cs typeface="Helvetica" panose="020B0604020202020204" pitchFamily="34" charset="0"/>
            </a:endParaRPr>
          </a:p>
          <a:p>
            <a:pPr marL="342900" indent="-342900">
              <a:spcBef>
                <a:spcPts val="600"/>
              </a:spcBef>
              <a:buFont typeface="Arial" panose="020B0604020202020204" pitchFamily="34" charset="0"/>
              <a:buChar char="•"/>
            </a:pPr>
            <a:r>
              <a:rPr lang="en-US" sz="2400">
                <a:latin typeface="Myriad Pro" panose="020B0503030403020204" pitchFamily="34" charset="0"/>
                <a:ea typeface="Myriad Pro Light" charset="0"/>
                <a:cs typeface="Helvetica" panose="020B0604020202020204" pitchFamily="34" charset="0"/>
              </a:rPr>
              <a:t>United States </a:t>
            </a:r>
          </a:p>
          <a:p>
            <a:pPr marL="342900" indent="-342900">
              <a:spcBef>
                <a:spcPts val="600"/>
              </a:spcBef>
              <a:buFont typeface="Arial" panose="020B0604020202020204" pitchFamily="34" charset="0"/>
              <a:buChar char="•"/>
            </a:pPr>
            <a:r>
              <a:rPr lang="en-US" sz="2400">
                <a:latin typeface="Myriad Pro" panose="020B0503030403020204" pitchFamily="34" charset="0"/>
                <a:ea typeface="Myriad Pro Light" charset="0"/>
                <a:cs typeface="Helvetica" panose="020B0604020202020204" pitchFamily="34" charset="0"/>
              </a:rPr>
              <a:t>Great Britain</a:t>
            </a:r>
          </a:p>
          <a:p>
            <a:pPr marL="342900" indent="-342900">
              <a:spcBef>
                <a:spcPts val="600"/>
              </a:spcBef>
              <a:buFont typeface="Arial" panose="020B0604020202020204" pitchFamily="34" charset="0"/>
              <a:buChar char="•"/>
            </a:pPr>
            <a:r>
              <a:rPr lang="en-US" sz="2400">
                <a:latin typeface="Myriad Pro" panose="020B0503030403020204" pitchFamily="34" charset="0"/>
                <a:ea typeface="Myriad Pro Light" charset="0"/>
                <a:cs typeface="Helvetica" panose="020B0604020202020204" pitchFamily="34" charset="0"/>
              </a:rPr>
              <a:t>Canada</a:t>
            </a:r>
          </a:p>
          <a:p>
            <a:pPr marL="342900" indent="-342900">
              <a:spcBef>
                <a:spcPts val="600"/>
              </a:spcBef>
              <a:buFont typeface="Arial" panose="020B0604020202020204" pitchFamily="34" charset="0"/>
              <a:buChar char="•"/>
            </a:pPr>
            <a:r>
              <a:rPr lang="en-US" sz="2400">
                <a:latin typeface="Myriad Pro" panose="020B0503030403020204" pitchFamily="34" charset="0"/>
                <a:ea typeface="Myriad Pro Light" charset="0"/>
                <a:cs typeface="Helvetica" panose="020B0604020202020204" pitchFamily="34" charset="0"/>
              </a:rPr>
              <a:t>Ireland </a:t>
            </a:r>
          </a:p>
          <a:p>
            <a:pPr marL="342900" indent="-342900">
              <a:spcBef>
                <a:spcPts val="600"/>
              </a:spcBef>
              <a:buFont typeface="Arial" panose="020B0604020202020204" pitchFamily="34" charset="0"/>
              <a:buChar char="•"/>
            </a:pPr>
            <a:r>
              <a:rPr lang="en-US" sz="2400">
                <a:latin typeface="Myriad Pro" panose="020B0503030403020204" pitchFamily="34" charset="0"/>
                <a:ea typeface="Myriad Pro Light" charset="0"/>
                <a:cs typeface="Helvetica" panose="020B0604020202020204" pitchFamily="34" charset="0"/>
              </a:rPr>
              <a:t>Australia </a:t>
            </a:r>
          </a:p>
        </p:txBody>
      </p:sp>
      <p:sp>
        <p:nvSpPr>
          <p:cNvPr id="10" name="Rectangle 9">
            <a:extLst>
              <a:ext uri="{FF2B5EF4-FFF2-40B4-BE49-F238E27FC236}">
                <a16:creationId xmlns:a16="http://schemas.microsoft.com/office/drawing/2014/main" id="{0399C6D6-D532-6D46-A1B9-864A1098C6C6}"/>
              </a:ext>
            </a:extLst>
          </p:cNvPr>
          <p:cNvSpPr/>
          <p:nvPr/>
        </p:nvSpPr>
        <p:spPr>
          <a:xfrm>
            <a:off x="613777" y="1540104"/>
            <a:ext cx="745298" cy="55667"/>
          </a:xfrm>
          <a:prstGeom prst="rect">
            <a:avLst/>
          </a:prstGeom>
          <a:solidFill>
            <a:srgbClr val="FC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5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fc9ad3f7-4c75-465f-afc0-ea9c66519c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8CF0ECD110404481BC07C1AF31A99E" ma:contentTypeVersion="14" ma:contentTypeDescription="Create a new document." ma:contentTypeScope="" ma:versionID="ac4967f9df3acdd17f6d1a58a2887692">
  <xsd:schema xmlns:xsd="http://www.w3.org/2001/XMLSchema" xmlns:xs="http://www.w3.org/2001/XMLSchema" xmlns:p="http://schemas.microsoft.com/office/2006/metadata/properties" xmlns:ns2="fc9ad3f7-4c75-465f-afc0-ea9c66519c43" xmlns:ns3="87d90df9-83df-4697-b5c0-38ad8bcad76d" targetNamespace="http://schemas.microsoft.com/office/2006/metadata/properties" ma:root="true" ma:fieldsID="bedd9fb202b03c13659696dfba7a520c" ns2:_="" ns3:_="">
    <xsd:import namespace="fc9ad3f7-4c75-465f-afc0-ea9c66519c43"/>
    <xsd:import namespace="87d90df9-83df-4697-b5c0-38ad8bcad7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Date"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ad3f7-4c75-465f-afc0-ea9c66519c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Date" ma:index="13" nillable="true" ma:displayName="Date" ma:format="DateTime" ma:internalName="Date">
      <xsd:simpleType>
        <xsd:restriction base="dms:DateTim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d90df9-83df-4697-b5c0-38ad8bcad76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66B41-7A95-4268-B76E-3BEEC7724224}">
  <ds:schemaRefs>
    <ds:schemaRef ds:uri="http://schemas.microsoft.com/sharepoint/v3/contenttype/forms"/>
  </ds:schemaRefs>
</ds:datastoreItem>
</file>

<file path=customXml/itemProps2.xml><?xml version="1.0" encoding="utf-8"?>
<ds:datastoreItem xmlns:ds="http://schemas.openxmlformats.org/officeDocument/2006/customXml" ds:itemID="{75472505-2A82-4351-9BAD-A7B6903F9ACC}">
  <ds:schemaRefs>
    <ds:schemaRef ds:uri="fc9ad3f7-4c75-465f-afc0-ea9c66519c4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0EC333-027F-406D-A1F6-BB2F521B4EC0}">
  <ds:schemaRefs>
    <ds:schemaRef ds:uri="87d90df9-83df-4697-b5c0-38ad8bcad76d"/>
    <ds:schemaRef ds:uri="fc9ad3f7-4c75-465f-afc0-ea9c66519c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44</TotalTime>
  <Words>1363</Words>
  <Application>Microsoft Office PowerPoint</Application>
  <PresentationFormat>Widescreen</PresentationFormat>
  <Paragraphs>270</Paragraphs>
  <Slides>31</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Calibri Light</vt:lpstr>
      <vt:lpstr>Myriad Pro Light</vt:lpstr>
      <vt:lpstr>Myriad Pro</vt:lpstr>
      <vt:lpstr>Calibri</vt:lpstr>
      <vt:lpstr>Adobe Garamond Pro</vt:lpstr>
      <vt:lpstr>Arial</vt:lpstr>
      <vt:lpstr>Roboto Light</vt:lpstr>
      <vt:lpstr>Roboto</vt:lpstr>
      <vt:lpstr>Office Theme</vt:lpstr>
      <vt:lpstr>1_Office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School Groups on The Road Lessons Learned for 2021-2022</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Courtney Van Hagen</dc:creator>
  <cp:keywords/>
  <dc:description/>
  <cp:lastModifiedBy>Carylann Assante</cp:lastModifiedBy>
  <cp:revision>3</cp:revision>
  <dcterms:created xsi:type="dcterms:W3CDTF">2022-01-19T18:28:49Z</dcterms:created>
  <dcterms:modified xsi:type="dcterms:W3CDTF">2022-02-23T16:30:37Z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0x010100178CF0ECD110404481BC07C1AF31A99E</vt:lpwstr>
  </property>
</Properties>
</file>